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354" r:id="rId3"/>
    <p:sldId id="258" r:id="rId4"/>
    <p:sldId id="261" r:id="rId5"/>
    <p:sldId id="259" r:id="rId6"/>
    <p:sldId id="367" r:id="rId7"/>
    <p:sldId id="355" r:id="rId8"/>
    <p:sldId id="317" r:id="rId9"/>
    <p:sldId id="368" r:id="rId10"/>
    <p:sldId id="369" r:id="rId11"/>
    <p:sldId id="262" r:id="rId12"/>
    <p:sldId id="358" r:id="rId13"/>
    <p:sldId id="370" r:id="rId14"/>
    <p:sldId id="327" r:id="rId15"/>
    <p:sldId id="371" r:id="rId16"/>
    <p:sldId id="372" r:id="rId17"/>
    <p:sldId id="373" r:id="rId18"/>
    <p:sldId id="374" r:id="rId19"/>
    <p:sldId id="325" r:id="rId20"/>
    <p:sldId id="351" r:id="rId21"/>
    <p:sldId id="352" r:id="rId22"/>
    <p:sldId id="364" r:id="rId23"/>
  </p:sldIdLst>
  <p:sldSz cx="9144000" cy="5143500" type="screen16x9"/>
  <p:notesSz cx="6858000" cy="9144000"/>
  <p:embeddedFontLst>
    <p:embeddedFont>
      <p:font typeface="Anaheim" pitchFamily="2" charset="77"/>
      <p:regular r:id="rId25"/>
      <p:italic r:id="rId26"/>
    </p:embeddedFont>
    <p:embeddedFont>
      <p:font typeface="Bebas Neue" panose="020B0606020202050201" pitchFamily="34" charset="77"/>
      <p:regular r:id="rId27"/>
    </p:embeddedFont>
    <p:embeddedFont>
      <p:font typeface="Montserrat" pitchFamily="2" charset="77"/>
      <p:regular r:id="rId28"/>
      <p:bold r:id="rId29"/>
      <p:italic r:id="rId30"/>
      <p:boldItalic r:id="rId31"/>
    </p:embeddedFont>
    <p:embeddedFont>
      <p:font typeface="Montserrat Black" panose="020F0502020204030204" pitchFamily="34" charset="0"/>
      <p:bold r:id="rId32"/>
      <p:italic r:id="rId33"/>
      <p:boldItalic r:id="rId34"/>
    </p:embeddedFont>
    <p:embeddedFont>
      <p:font typeface="Nunito Light" panose="020F0302020204030204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1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10B69F-7B6D-4BE1-BCDE-B422204F15EF}">
  <a:tblStyle styleId="{FD10B69F-7B6D-4BE1-BCDE-B422204F15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5"/>
    <p:restoredTop sz="95076"/>
  </p:normalViewPr>
  <p:slideViewPr>
    <p:cSldViewPr snapToGrid="0">
      <p:cViewPr>
        <p:scale>
          <a:sx n="187" d="100"/>
          <a:sy n="187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734a882cf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734a882cf6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66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245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535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719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380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138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15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86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654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00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249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7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734a882cf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734a882cf6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42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468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952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734a882cf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734a882cf6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94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65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680987" y="-1659041"/>
            <a:ext cx="3606480" cy="346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587157">
            <a:off x="-569174" y="3718097"/>
            <a:ext cx="1301303" cy="1204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8740362" y="1492156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3668755" y="514614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Din </a:t>
            </a:r>
            <a:r>
              <a:rPr lang="en-US" dirty="0" err="1"/>
              <a:t>Kosberg</a:t>
            </a:r>
            <a:r>
              <a:rPr lang="en-US" dirty="0"/>
              <a:t> -  315424671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Ryan (Ran) Wright - 305109613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Matan Oz - 318549607</a:t>
            </a:r>
          </a:p>
        </p:txBody>
      </p: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6414444">
            <a:off x="2568805" y="-250992"/>
            <a:ext cx="2030660" cy="131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40;p35">
            <a:extLst>
              <a:ext uri="{FF2B5EF4-FFF2-40B4-BE49-F238E27FC236}">
                <a16:creationId xmlns:a16="http://schemas.microsoft.com/office/drawing/2014/main" id="{42B06FD8-7DBE-DD04-A4ED-5FC54D69D9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352902">
            <a:off x="6520149" y="3408718"/>
            <a:ext cx="1984880" cy="182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אפקה - המכללה האקדמית להנדסה בתל-אביב אפקה-נט לסטודנטים ולסטודנטיות">
            <a:extLst>
              <a:ext uri="{FF2B5EF4-FFF2-40B4-BE49-F238E27FC236}">
                <a16:creationId xmlns:a16="http://schemas.microsoft.com/office/drawing/2014/main" id="{44637171-298A-828F-10DD-7F2A42F5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15" y="1432062"/>
            <a:ext cx="6326374" cy="155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892;p54">
            <a:extLst>
              <a:ext uri="{FF2B5EF4-FFF2-40B4-BE49-F238E27FC236}">
                <a16:creationId xmlns:a16="http://schemas.microsoft.com/office/drawing/2014/main" id="{B136C726-1FC2-2DE1-9A82-CFBDE02D881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4331" t="5721" r="23342" b="4591"/>
          <a:stretch/>
        </p:blipFill>
        <p:spPr>
          <a:xfrm rot="3189503">
            <a:off x="1666512" y="4687171"/>
            <a:ext cx="1243873" cy="122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92;p54">
            <a:extLst>
              <a:ext uri="{FF2B5EF4-FFF2-40B4-BE49-F238E27FC236}">
                <a16:creationId xmlns:a16="http://schemas.microsoft.com/office/drawing/2014/main" id="{2A5FA74D-A081-301F-9102-1FE2F01E0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4331" t="5721" r="23342" b="4591"/>
          <a:stretch/>
        </p:blipFill>
        <p:spPr>
          <a:xfrm rot="19324432">
            <a:off x="7068929" y="3200736"/>
            <a:ext cx="3246810" cy="371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Google Shape;1892;p5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3189503">
            <a:off x="7467177" y="52489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54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3729213">
            <a:off x="-523380" y="4615939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54"/>
          <p:cNvGrpSpPr/>
          <p:nvPr/>
        </p:nvGrpSpPr>
        <p:grpSpPr>
          <a:xfrm>
            <a:off x="5222425" y="2456427"/>
            <a:ext cx="3800100" cy="2456400"/>
            <a:chOff x="1054175" y="1473875"/>
            <a:chExt cx="3800100" cy="2456400"/>
          </a:xfrm>
        </p:grpSpPr>
        <p:sp>
          <p:nvSpPr>
            <p:cNvPr id="1895" name="Google Shape;1895;p54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1900;p54"/>
          <p:cNvSpPr txBox="1">
            <a:spLocks noGrp="1"/>
          </p:cNvSpPr>
          <p:nvPr>
            <p:ph type="subTitle" idx="1"/>
          </p:nvPr>
        </p:nvSpPr>
        <p:spPr>
          <a:xfrm>
            <a:off x="-88406" y="767046"/>
            <a:ext cx="5412531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The article explores the use of </a:t>
            </a:r>
            <a:r>
              <a:rPr lang="en-US" b="1" dirty="0"/>
              <a:t>deep learning</a:t>
            </a:r>
            <a:r>
              <a:rPr lang="en-US" dirty="0"/>
              <a:t> for improving the accuracy of </a:t>
            </a:r>
            <a:r>
              <a:rPr lang="en-US" b="1" dirty="0"/>
              <a:t>histopathologic cancer detection</a:t>
            </a:r>
            <a:r>
              <a:rPr lang="en-US" dirty="0"/>
              <a:t> from </a:t>
            </a:r>
            <a:r>
              <a:rPr lang="en-US" b="1" dirty="0"/>
              <a:t>HE-stained histopathological images</a:t>
            </a:r>
            <a:r>
              <a:rPr lang="en-US" dirty="0"/>
              <a:t>.</a:t>
            </a:r>
          </a:p>
          <a:p>
            <a:pPr marL="139700" indent="0"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It evaluates models such as </a:t>
            </a:r>
            <a:r>
              <a:rPr lang="en-US" b="1" dirty="0"/>
              <a:t>Multi-Layer Perceptron (MLP)</a:t>
            </a:r>
            <a:r>
              <a:rPr lang="en-US" dirty="0"/>
              <a:t>, </a:t>
            </a:r>
            <a:r>
              <a:rPr lang="en-US" b="1" dirty="0"/>
              <a:t>Convolutional Neural Networks (CNNs)</a:t>
            </a:r>
            <a:r>
              <a:rPr lang="en-US" dirty="0"/>
              <a:t>, and advanced architectures like </a:t>
            </a:r>
            <a:r>
              <a:rPr lang="en-US" b="1" dirty="0"/>
              <a:t>ResNet50</a:t>
            </a:r>
            <a:r>
              <a:rPr lang="en-US" dirty="0"/>
              <a:t> and </a:t>
            </a:r>
            <a:r>
              <a:rPr lang="en-US" b="1" dirty="0" err="1"/>
              <a:t>InceptionNet</a:t>
            </a:r>
            <a:r>
              <a:rPr lang="en-US" dirty="0"/>
              <a:t> with </a:t>
            </a:r>
            <a:r>
              <a:rPr lang="en-US" b="1" dirty="0"/>
              <a:t>data augmentation</a:t>
            </a:r>
            <a:r>
              <a:rPr lang="en-US" dirty="0"/>
              <a:t>, showing that ResNet50 achieves state-of-the-art performance.</a:t>
            </a:r>
          </a:p>
          <a:p>
            <a:pPr marL="139700" indent="0"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The study highlights the potential of </a:t>
            </a:r>
            <a:r>
              <a:rPr lang="en-US" b="1" dirty="0"/>
              <a:t>ensemble methods</a:t>
            </a:r>
            <a:r>
              <a:rPr lang="en-US" dirty="0"/>
              <a:t>, </a:t>
            </a:r>
            <a:r>
              <a:rPr lang="en-US" b="1" dirty="0"/>
              <a:t>transfer learning</a:t>
            </a:r>
            <a:r>
              <a:rPr lang="en-US" dirty="0"/>
              <a:t>, and </a:t>
            </a:r>
            <a:r>
              <a:rPr lang="en-US" b="1" dirty="0"/>
              <a:t>segmentation techniques</a:t>
            </a:r>
            <a:r>
              <a:rPr lang="en-US" dirty="0"/>
              <a:t> to enhance reliability and reduce uncertainty in cancer classification.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1901" name="Google Shape;1901;p54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902" name="Google Shape;1902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54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905" name="Google Shape;1905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4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908" name="Google Shape;1908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1" name="Google Shape;1911;p54"/>
          <p:cNvPicPr preferRelativeResize="0"/>
          <p:nvPr/>
        </p:nvPicPr>
        <p:blipFill>
          <a:blip r:embed="rId5"/>
          <a:srcRect l="1237" r="1237"/>
          <a:stretch/>
        </p:blipFill>
        <p:spPr>
          <a:xfrm>
            <a:off x="5516302" y="2747141"/>
            <a:ext cx="3105084" cy="1847198"/>
          </a:xfrm>
          <a:prstGeom prst="round2SameRect">
            <a:avLst>
              <a:gd name="adj1" fmla="val 9764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2" name="Google Shape;1912;p54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8788535">
            <a:off x="4015386" y="4257304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892;p54">
            <a:extLst>
              <a:ext uri="{FF2B5EF4-FFF2-40B4-BE49-F238E27FC236}">
                <a16:creationId xmlns:a16="http://schemas.microsoft.com/office/drawing/2014/main" id="{538E55E1-8A6D-1722-2B09-3A91AF876A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3189503">
            <a:off x="-4486182" y="-827156"/>
            <a:ext cx="4203731" cy="40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0D4DF-70F1-62D5-0DE7-76F8DD06C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436" y="3312473"/>
            <a:ext cx="2975274" cy="629529"/>
          </a:xfrm>
          <a:prstGeom prst="rect">
            <a:avLst/>
          </a:prstGeom>
        </p:spPr>
      </p:pic>
      <p:sp>
        <p:nvSpPr>
          <p:cNvPr id="5" name="Google Shape;1899;p54">
            <a:extLst>
              <a:ext uri="{FF2B5EF4-FFF2-40B4-BE49-F238E27FC236}">
                <a16:creationId xmlns:a16="http://schemas.microsoft.com/office/drawing/2014/main" id="{8789A86F-F26E-0D58-347E-9906699B4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508" y="-258950"/>
            <a:ext cx="10849856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</a:pPr>
            <a:r>
              <a:rPr lang="en-US" sz="3600" dirty="0"/>
              <a:t>Histopathologic Cancer Detection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F3E25-6C21-D740-6847-8A46FED1D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44" y="1395914"/>
            <a:ext cx="8112712" cy="2322681"/>
          </a:xfrm>
          <a:prstGeom prst="rect">
            <a:avLst/>
          </a:prstGeom>
          <a:ln>
            <a:noFill/>
          </a:ln>
          <a:effectLst>
            <a:outerShdw blurRad="616998" dist="44547" sx="108013" sy="108013" algn="ctr" rotWithShape="0">
              <a:prstClr val="black">
                <a:alpha val="75555"/>
              </a:prstClr>
            </a:outerShdw>
          </a:effectLst>
        </p:spPr>
      </p:pic>
      <p:pic>
        <p:nvPicPr>
          <p:cNvPr id="1910" name="Google Shape;1910;p54"/>
          <p:cNvPicPr preferRelativeResize="0"/>
          <p:nvPr/>
        </p:nvPicPr>
        <p:blipFill rotWithShape="1">
          <a:blip r:embed="rId9">
            <a:alphaModFix/>
          </a:blip>
          <a:srcRect l="15236" r="10474"/>
          <a:stretch/>
        </p:blipFill>
        <p:spPr>
          <a:xfrm rot="-8866461">
            <a:off x="9099124" y="1972969"/>
            <a:ext cx="1535572" cy="1375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F109B7-2393-160A-2F8F-B5BC741F50F9}"/>
              </a:ext>
            </a:extLst>
          </p:cNvPr>
          <p:cNvSpPr/>
          <p:nvPr/>
        </p:nvSpPr>
        <p:spPr>
          <a:xfrm>
            <a:off x="929898" y="2100020"/>
            <a:ext cx="7284204" cy="27122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2707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369386" y="3234878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24356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6893251" y="3370198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911782" y="4226576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0" y="1149011"/>
            <a:ext cx="9310168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</a:pPr>
            <a:r>
              <a:rPr lang="en-US" sz="4800" b="1" dirty="0">
                <a:latin typeface="Montserrat"/>
                <a:ea typeface="Montserrat"/>
                <a:cs typeface="Montserrat"/>
                <a:sym typeface="Montserrat"/>
              </a:rPr>
              <a:t>The Lack of Mechanism for Handling Uncertainty</a:t>
            </a:r>
            <a:endParaRPr sz="4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38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1108322" y="350011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120312" y="181658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6616412" y="378641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38"/>
          <p:cNvPicPr preferRelativeResize="0"/>
          <p:nvPr/>
        </p:nvPicPr>
        <p:blipFill rotWithShape="1">
          <a:blip r:embed="rId6">
            <a:alphaModFix/>
          </a:blip>
          <a:srcRect l="26806" t="7660" r="25401" b="5390"/>
          <a:stretch/>
        </p:blipFill>
        <p:spPr>
          <a:xfrm>
            <a:off x="505675" y="2700554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-39071" y="913369"/>
            <a:ext cx="7978047" cy="3059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Uncertainty:</a:t>
            </a:r>
            <a:r>
              <a:rPr lang="en-US" dirty="0"/>
              <a:t> Advanced models (CNNs, ResNet50, </a:t>
            </a:r>
            <a:r>
              <a:rPr lang="en-US" dirty="0" err="1"/>
              <a:t>InceptionNet</a:t>
            </a:r>
            <a:r>
              <a:rPr lang="en-US" dirty="0"/>
              <a:t>) sometimes yield low-confidence predictions, risking misdiagnoses.</a:t>
            </a:r>
          </a:p>
          <a:p>
            <a:r>
              <a:rPr lang="en-US" b="1" dirty="0"/>
              <a:t>Clinical Risk:</a:t>
            </a:r>
            <a:r>
              <a:rPr lang="en-US" dirty="0"/>
              <a:t> False positives lead to overtreatment; false negatives delay care, endangering patients.</a:t>
            </a:r>
          </a:p>
          <a:p>
            <a:r>
              <a:rPr lang="en-US" b="1" dirty="0"/>
              <a:t>Variability:</a:t>
            </a:r>
            <a:r>
              <a:rPr lang="en-US" dirty="0"/>
              <a:t> Staining, tissue structure, and texture differences complicate classification, increasing uncertainty.</a:t>
            </a:r>
          </a:p>
          <a:p>
            <a:r>
              <a:rPr lang="en-US" b="1" dirty="0"/>
              <a:t>Reliability:</a:t>
            </a:r>
            <a:r>
              <a:rPr lang="en-US" dirty="0"/>
              <a:t> A rejection mechanism improves precision by filtering low-confidence predictions, enhancing diagnostic safety.</a:t>
            </a:r>
          </a:p>
        </p:txBody>
      </p:sp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8373203" y="1401288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152297">
            <a:off x="7875390" y="4107496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/>
          <p:cNvGrpSpPr/>
          <p:nvPr/>
        </p:nvGrpSpPr>
        <p:grpSpPr>
          <a:xfrm>
            <a:off x="5827783" y="666503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392;p40">
            <a:extLst>
              <a:ext uri="{FF2B5EF4-FFF2-40B4-BE49-F238E27FC236}">
                <a16:creationId xmlns:a16="http://schemas.microsoft.com/office/drawing/2014/main" id="{111337A3-6E4F-2B22-25AF-32B805081281}"/>
              </a:ext>
            </a:extLst>
          </p:cNvPr>
          <p:cNvSpPr txBox="1">
            <a:spLocks/>
          </p:cNvSpPr>
          <p:nvPr/>
        </p:nvSpPr>
        <p:spPr>
          <a:xfrm>
            <a:off x="456436" y="121243"/>
            <a:ext cx="810869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Motivation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9F3908E-E33D-2C60-4D44-79953FDD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52" y="3175282"/>
            <a:ext cx="39751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382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1121525" y="3018627"/>
            <a:ext cx="7517977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FF00"/>
                </a:solidFill>
              </a:rPr>
              <a:t>RejectionGate</a:t>
            </a:r>
            <a:r>
              <a:rPr lang="en-US" sz="3600" dirty="0"/>
              <a:t> Architecture</a:t>
            </a: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45" y="3675446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21034681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1121525" y="2384551"/>
            <a:ext cx="810869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Our Solution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78;p39">
            <a:extLst>
              <a:ext uri="{FF2B5EF4-FFF2-40B4-BE49-F238E27FC236}">
                <a16:creationId xmlns:a16="http://schemas.microsoft.com/office/drawing/2014/main" id="{0269754C-EA1F-AFB7-F452-DB7103EDCC48}"/>
              </a:ext>
            </a:extLst>
          </p:cNvPr>
          <p:cNvGrpSpPr/>
          <p:nvPr/>
        </p:nvGrpSpPr>
        <p:grpSpPr>
          <a:xfrm>
            <a:off x="4214140" y="2239360"/>
            <a:ext cx="76825" cy="76800"/>
            <a:chOff x="3104875" y="1099400"/>
            <a:chExt cx="76825" cy="76800"/>
          </a:xfrm>
        </p:grpSpPr>
        <p:sp>
          <p:nvSpPr>
            <p:cNvPr id="3" name="Google Shape;1379;p39">
              <a:extLst>
                <a:ext uri="{FF2B5EF4-FFF2-40B4-BE49-F238E27FC236}">
                  <a16:creationId xmlns:a16="http://schemas.microsoft.com/office/drawing/2014/main" id="{675DBA08-E564-72AC-61BB-0A3BC28655E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80;p39">
              <a:extLst>
                <a:ext uri="{FF2B5EF4-FFF2-40B4-BE49-F238E27FC236}">
                  <a16:creationId xmlns:a16="http://schemas.microsoft.com/office/drawing/2014/main" id="{498EB4AC-4535-B343-0150-5C11E0A4AC8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oogle Shape;1388;p40">
            <a:extLst>
              <a:ext uri="{FF2B5EF4-FFF2-40B4-BE49-F238E27FC236}">
                <a16:creationId xmlns:a16="http://schemas.microsoft.com/office/drawing/2014/main" id="{05E73392-7CD5-E031-4EF9-C1140A6479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2781982" y="2678215"/>
            <a:ext cx="4710300" cy="4930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62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307948" y="3185756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56"/>
          <p:cNvSpPr txBox="1">
            <a:spLocks noGrp="1"/>
          </p:cNvSpPr>
          <p:nvPr>
            <p:ph type="title"/>
          </p:nvPr>
        </p:nvSpPr>
        <p:spPr>
          <a:xfrm>
            <a:off x="3948686" y="1274670"/>
            <a:ext cx="3550663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SNEAK PEEK</a:t>
            </a:r>
            <a:endParaRPr dirty="0"/>
          </a:p>
        </p:txBody>
      </p:sp>
      <p:grpSp>
        <p:nvGrpSpPr>
          <p:cNvPr id="1941" name="Google Shape;1941;p56"/>
          <p:cNvGrpSpPr/>
          <p:nvPr/>
        </p:nvGrpSpPr>
        <p:grpSpPr>
          <a:xfrm>
            <a:off x="804333" y="204107"/>
            <a:ext cx="2732072" cy="4629744"/>
            <a:chOff x="5132202" y="929275"/>
            <a:chExt cx="3246461" cy="2819752"/>
          </a:xfrm>
        </p:grpSpPr>
        <p:sp>
          <p:nvSpPr>
            <p:cNvPr id="1942" name="Google Shape;1942;p56"/>
            <p:cNvSpPr/>
            <p:nvPr/>
          </p:nvSpPr>
          <p:spPr>
            <a:xfrm>
              <a:off x="5132202" y="929275"/>
              <a:ext cx="3246461" cy="2819752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5302009" y="1059945"/>
              <a:ext cx="177649" cy="177649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5369582" y="1106294"/>
              <a:ext cx="39285" cy="3926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5356711" y="1148764"/>
              <a:ext cx="68246" cy="39921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5347466" y="32753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5308856" y="3312083"/>
              <a:ext cx="34770" cy="69520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5536061" y="33120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5637111" y="3312083"/>
              <a:ext cx="35426" cy="69520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5768417" y="3306410"/>
              <a:ext cx="127443" cy="75193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6005926" y="3312083"/>
              <a:ext cx="105563" cy="8374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6005926" y="3324953"/>
              <a:ext cx="105563" cy="7737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6005926" y="3337187"/>
              <a:ext cx="32840" cy="8374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6005926" y="3349401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6005926" y="3362291"/>
              <a:ext cx="32840" cy="7737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6005926" y="3374505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6058043" y="3337187"/>
              <a:ext cx="44436" cy="44417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6244708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6278186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6311007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5244615" y="3603661"/>
              <a:ext cx="3004463" cy="1738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5677653" y="25412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941315" y="4081636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5083775" y="1295550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E4D721-0115-0F53-8283-EFA22317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75" y="309829"/>
            <a:ext cx="2585524" cy="44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87;p40">
            <a:extLst>
              <a:ext uri="{FF2B5EF4-FFF2-40B4-BE49-F238E27FC236}">
                <a16:creationId xmlns:a16="http://schemas.microsoft.com/office/drawing/2014/main" id="{46CD6989-326A-78A9-447A-E475E3CA8F8D}"/>
              </a:ext>
            </a:extLst>
          </p:cNvPr>
          <p:cNvSpPr txBox="1">
            <a:spLocks/>
          </p:cNvSpPr>
          <p:nvPr/>
        </p:nvSpPr>
        <p:spPr>
          <a:xfrm>
            <a:off x="3948686" y="1661912"/>
            <a:ext cx="656691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2400" b="1" dirty="0" err="1">
                <a:solidFill>
                  <a:srgbClr val="FFFF00"/>
                </a:solidFill>
              </a:rPr>
              <a:t>RejectionGate</a:t>
            </a:r>
            <a:r>
              <a:rPr lang="en-US" sz="2400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015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307948" y="3185756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56"/>
          <p:cNvGrpSpPr/>
          <p:nvPr/>
        </p:nvGrpSpPr>
        <p:grpSpPr>
          <a:xfrm>
            <a:off x="4200012" y="446892"/>
            <a:ext cx="4756803" cy="3499834"/>
            <a:chOff x="5132202" y="929275"/>
            <a:chExt cx="3246461" cy="2819752"/>
          </a:xfrm>
        </p:grpSpPr>
        <p:sp>
          <p:nvSpPr>
            <p:cNvPr id="1942" name="Google Shape;1942;p56"/>
            <p:cNvSpPr/>
            <p:nvPr/>
          </p:nvSpPr>
          <p:spPr>
            <a:xfrm>
              <a:off x="5132202" y="929275"/>
              <a:ext cx="3246461" cy="2819752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5302009" y="1059945"/>
              <a:ext cx="177649" cy="177649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5369582" y="1106294"/>
              <a:ext cx="39285" cy="3926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5356711" y="1148764"/>
              <a:ext cx="68246" cy="39921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5347466" y="32753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5308856" y="3312083"/>
              <a:ext cx="34770" cy="69520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5536061" y="33120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5637111" y="3312083"/>
              <a:ext cx="35426" cy="69520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5768417" y="3306410"/>
              <a:ext cx="127443" cy="75193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6005926" y="3312083"/>
              <a:ext cx="105563" cy="8374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6005926" y="3324953"/>
              <a:ext cx="105563" cy="7737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6005926" y="3337187"/>
              <a:ext cx="32840" cy="8374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6005926" y="3349401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6005926" y="3362291"/>
              <a:ext cx="32840" cy="7737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6005926" y="3374505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6058043" y="3337187"/>
              <a:ext cx="44436" cy="44417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6244708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6278186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6311007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5244615" y="3603661"/>
              <a:ext cx="3004463" cy="1738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9723801" y="323114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941315" y="4081636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9129923" y="1364538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10204698" y="3948363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E4D721-0115-0F53-8283-EFA22317F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88"/>
          <a:stretch/>
        </p:blipFill>
        <p:spPr bwMode="auto">
          <a:xfrm>
            <a:off x="4266454" y="552613"/>
            <a:ext cx="4585316" cy="32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87;p40">
            <a:extLst>
              <a:ext uri="{FF2B5EF4-FFF2-40B4-BE49-F238E27FC236}">
                <a16:creationId xmlns:a16="http://schemas.microsoft.com/office/drawing/2014/main" id="{46CD6989-326A-78A9-447A-E475E3CA8F8D}"/>
              </a:ext>
            </a:extLst>
          </p:cNvPr>
          <p:cNvSpPr txBox="1">
            <a:spLocks/>
          </p:cNvSpPr>
          <p:nvPr/>
        </p:nvSpPr>
        <p:spPr>
          <a:xfrm>
            <a:off x="4791757" y="17438"/>
            <a:ext cx="656691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2000" b="1" dirty="0" err="1">
                <a:solidFill>
                  <a:srgbClr val="FFFF00"/>
                </a:solidFill>
              </a:rPr>
              <a:t>RejectionGate</a:t>
            </a:r>
            <a:r>
              <a:rPr lang="en-US" sz="2000" dirty="0"/>
              <a:t> Architecture</a:t>
            </a:r>
          </a:p>
        </p:txBody>
      </p:sp>
      <p:sp>
        <p:nvSpPr>
          <p:cNvPr id="7" name="Google Shape;1872;p53">
            <a:extLst>
              <a:ext uri="{FF2B5EF4-FFF2-40B4-BE49-F238E27FC236}">
                <a16:creationId xmlns:a16="http://schemas.microsoft.com/office/drawing/2014/main" id="{19C6DD56-4190-5015-720F-9652F90C9E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85" y="305788"/>
            <a:ext cx="4421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600" b="1" dirty="0"/>
              <a:t>Image Preprocessing:</a:t>
            </a:r>
            <a:endParaRPr lang="en-US" sz="2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61B496-B37A-7527-6F07-EC288C77F1E5}"/>
              </a:ext>
            </a:extLst>
          </p:cNvPr>
          <p:cNvSpPr txBox="1">
            <a:spLocks/>
          </p:cNvSpPr>
          <p:nvPr/>
        </p:nvSpPr>
        <p:spPr>
          <a:xfrm>
            <a:off x="-58167" y="850066"/>
            <a:ext cx="4153134" cy="151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b="1" dirty="0"/>
              <a:t>Normalization:</a:t>
            </a:r>
            <a:r>
              <a:rPr lang="en-US" sz="1600" dirty="0"/>
              <a:t> Standardizes input images.</a:t>
            </a:r>
          </a:p>
          <a:p>
            <a:pPr marL="139700" indent="0">
              <a:buNone/>
            </a:pPr>
            <a:endParaRPr lang="en-US" sz="1600" dirty="0"/>
          </a:p>
          <a:p>
            <a:r>
              <a:rPr lang="en-US" sz="1600" b="1" dirty="0"/>
              <a:t>Augmentation:</a:t>
            </a:r>
            <a:r>
              <a:rPr lang="en-US" sz="1600" dirty="0"/>
              <a:t> Enhances training data with transformations like flips and rotations.</a:t>
            </a:r>
          </a:p>
        </p:txBody>
      </p:sp>
    </p:spTree>
    <p:extLst>
      <p:ext uri="{BB962C8B-B14F-4D97-AF65-F5344CB8AC3E}">
        <p14:creationId xmlns:p14="http://schemas.microsoft.com/office/powerpoint/2010/main" val="4185960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307948" y="3185756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56"/>
          <p:cNvGrpSpPr/>
          <p:nvPr/>
        </p:nvGrpSpPr>
        <p:grpSpPr>
          <a:xfrm>
            <a:off x="4200012" y="446892"/>
            <a:ext cx="4756803" cy="3499834"/>
            <a:chOff x="5132202" y="929275"/>
            <a:chExt cx="3246461" cy="2819752"/>
          </a:xfrm>
        </p:grpSpPr>
        <p:sp>
          <p:nvSpPr>
            <p:cNvPr id="1942" name="Google Shape;1942;p56"/>
            <p:cNvSpPr/>
            <p:nvPr/>
          </p:nvSpPr>
          <p:spPr>
            <a:xfrm>
              <a:off x="5132202" y="929275"/>
              <a:ext cx="3246461" cy="2819752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5302009" y="1059945"/>
              <a:ext cx="177649" cy="177649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5369582" y="1106294"/>
              <a:ext cx="39285" cy="3926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5356711" y="1148764"/>
              <a:ext cx="68246" cy="39921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5347466" y="32753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5308856" y="3312083"/>
              <a:ext cx="34770" cy="69520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5536061" y="33120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5637111" y="3312083"/>
              <a:ext cx="35426" cy="69520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5768417" y="3306410"/>
              <a:ext cx="127443" cy="75193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6005926" y="3312083"/>
              <a:ext cx="105563" cy="8374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6005926" y="3324953"/>
              <a:ext cx="105563" cy="7737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6005926" y="3337187"/>
              <a:ext cx="32840" cy="8374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6005926" y="3349401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6005926" y="3362291"/>
              <a:ext cx="32840" cy="7737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6005926" y="3374505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6058043" y="3337187"/>
              <a:ext cx="44436" cy="44417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6244708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6278186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6311007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5244615" y="3603661"/>
              <a:ext cx="3004463" cy="1738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9723801" y="323114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941315" y="4081636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9129923" y="1364538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10204698" y="3948363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E4D721-0115-0F53-8283-EFA22317F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t="36555" r="-767" b="21833"/>
          <a:stretch/>
        </p:blipFill>
        <p:spPr bwMode="auto">
          <a:xfrm>
            <a:off x="4266454" y="552613"/>
            <a:ext cx="4585316" cy="32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87;p40">
            <a:extLst>
              <a:ext uri="{FF2B5EF4-FFF2-40B4-BE49-F238E27FC236}">
                <a16:creationId xmlns:a16="http://schemas.microsoft.com/office/drawing/2014/main" id="{46CD6989-326A-78A9-447A-E475E3CA8F8D}"/>
              </a:ext>
            </a:extLst>
          </p:cNvPr>
          <p:cNvSpPr txBox="1">
            <a:spLocks/>
          </p:cNvSpPr>
          <p:nvPr/>
        </p:nvSpPr>
        <p:spPr>
          <a:xfrm>
            <a:off x="4791757" y="17438"/>
            <a:ext cx="656691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2000" b="1" dirty="0" err="1">
                <a:solidFill>
                  <a:srgbClr val="FFFF00"/>
                </a:solidFill>
              </a:rPr>
              <a:t>RejectionGate</a:t>
            </a:r>
            <a:r>
              <a:rPr lang="en-US" sz="2000" dirty="0"/>
              <a:t> Architecture</a:t>
            </a:r>
          </a:p>
        </p:txBody>
      </p:sp>
      <p:sp>
        <p:nvSpPr>
          <p:cNvPr id="7" name="Google Shape;1872;p53">
            <a:extLst>
              <a:ext uri="{FF2B5EF4-FFF2-40B4-BE49-F238E27FC236}">
                <a16:creationId xmlns:a16="http://schemas.microsoft.com/office/drawing/2014/main" id="{19C6DD56-4190-5015-720F-9652F90C9E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85" y="305788"/>
            <a:ext cx="4421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600" dirty="0"/>
              <a:t>Rejection Cluster: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61B496-B37A-7527-6F07-EC288C77F1E5}"/>
              </a:ext>
            </a:extLst>
          </p:cNvPr>
          <p:cNvSpPr txBox="1">
            <a:spLocks/>
          </p:cNvSpPr>
          <p:nvPr/>
        </p:nvSpPr>
        <p:spPr>
          <a:xfrm>
            <a:off x="-58167" y="850066"/>
            <a:ext cx="4153134" cy="151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models (</a:t>
            </a:r>
            <a:r>
              <a:rPr lang="en-US" sz="1600" b="1" dirty="0"/>
              <a:t>R1Model, R2Model, R3Model</a:t>
            </a:r>
            <a:r>
              <a:rPr lang="en-US" sz="1600" dirty="0"/>
              <a:t>) analyze the preprocessed image and generate confidence scores.</a:t>
            </a:r>
          </a:p>
          <a:p>
            <a:pPr marL="139700" indent="0">
              <a:buNone/>
            </a:pPr>
            <a:endParaRPr lang="en-US" sz="1600" dirty="0"/>
          </a:p>
          <a:p>
            <a:r>
              <a:rPr lang="en-US" sz="1600" dirty="0"/>
              <a:t>The </a:t>
            </a:r>
            <a:r>
              <a:rPr lang="en-US" sz="1600" b="1" dirty="0" err="1"/>
              <a:t>WeightComponent</a:t>
            </a:r>
            <a:r>
              <a:rPr lang="en-US" sz="1600" dirty="0"/>
              <a:t> aggregates these scores to evaluate overall confidence.</a:t>
            </a:r>
          </a:p>
        </p:txBody>
      </p:sp>
    </p:spTree>
    <p:extLst>
      <p:ext uri="{BB962C8B-B14F-4D97-AF65-F5344CB8AC3E}">
        <p14:creationId xmlns:p14="http://schemas.microsoft.com/office/powerpoint/2010/main" val="3951227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307948" y="3185756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56"/>
          <p:cNvGrpSpPr/>
          <p:nvPr/>
        </p:nvGrpSpPr>
        <p:grpSpPr>
          <a:xfrm>
            <a:off x="4200012" y="446892"/>
            <a:ext cx="4756803" cy="3499834"/>
            <a:chOff x="5132202" y="929275"/>
            <a:chExt cx="3246461" cy="2819752"/>
          </a:xfrm>
        </p:grpSpPr>
        <p:sp>
          <p:nvSpPr>
            <p:cNvPr id="1942" name="Google Shape;1942;p56"/>
            <p:cNvSpPr/>
            <p:nvPr/>
          </p:nvSpPr>
          <p:spPr>
            <a:xfrm>
              <a:off x="5132202" y="929275"/>
              <a:ext cx="3246461" cy="2819752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5302009" y="1059945"/>
              <a:ext cx="177649" cy="177649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5369582" y="1106294"/>
              <a:ext cx="39285" cy="3926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5356711" y="1148764"/>
              <a:ext cx="68246" cy="39921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5347466" y="32753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5308856" y="3312083"/>
              <a:ext cx="34770" cy="69520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5536061" y="33120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5637111" y="3312083"/>
              <a:ext cx="35426" cy="69520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5768417" y="3306410"/>
              <a:ext cx="127443" cy="75193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6005926" y="3312083"/>
              <a:ext cx="105563" cy="8374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6005926" y="3324953"/>
              <a:ext cx="105563" cy="7737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6005926" y="3337187"/>
              <a:ext cx="32840" cy="8374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6005926" y="3349401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6005926" y="3362291"/>
              <a:ext cx="32840" cy="7737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6005926" y="3374505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6058043" y="3337187"/>
              <a:ext cx="44436" cy="44417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6244708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6278186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6311007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5244615" y="3603661"/>
              <a:ext cx="3004463" cy="1738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9723801" y="323114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941315" y="4081636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9129923" y="1364538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10204698" y="3948363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E4D721-0115-0F53-8283-EFA22317F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58127" r="-696" b="261"/>
          <a:stretch/>
        </p:blipFill>
        <p:spPr bwMode="auto">
          <a:xfrm>
            <a:off x="4266454" y="552613"/>
            <a:ext cx="4585316" cy="32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87;p40">
            <a:extLst>
              <a:ext uri="{FF2B5EF4-FFF2-40B4-BE49-F238E27FC236}">
                <a16:creationId xmlns:a16="http://schemas.microsoft.com/office/drawing/2014/main" id="{46CD6989-326A-78A9-447A-E475E3CA8F8D}"/>
              </a:ext>
            </a:extLst>
          </p:cNvPr>
          <p:cNvSpPr txBox="1">
            <a:spLocks/>
          </p:cNvSpPr>
          <p:nvPr/>
        </p:nvSpPr>
        <p:spPr>
          <a:xfrm>
            <a:off x="4791757" y="17438"/>
            <a:ext cx="656691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2000" b="1" dirty="0" err="1">
                <a:solidFill>
                  <a:srgbClr val="FFFF00"/>
                </a:solidFill>
              </a:rPr>
              <a:t>RejectionGate</a:t>
            </a:r>
            <a:r>
              <a:rPr lang="en-US" sz="2000" dirty="0"/>
              <a:t> Architecture</a:t>
            </a:r>
          </a:p>
        </p:txBody>
      </p:sp>
      <p:sp>
        <p:nvSpPr>
          <p:cNvPr id="7" name="Google Shape;1872;p53">
            <a:extLst>
              <a:ext uri="{FF2B5EF4-FFF2-40B4-BE49-F238E27FC236}">
                <a16:creationId xmlns:a16="http://schemas.microsoft.com/office/drawing/2014/main" id="{19C6DD56-4190-5015-720F-9652F90C9E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85" y="305788"/>
            <a:ext cx="4421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600" b="1" dirty="0"/>
              <a:t>Decision Process:</a:t>
            </a:r>
            <a:endParaRPr lang="en-US" sz="2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61B496-B37A-7527-6F07-EC288C77F1E5}"/>
              </a:ext>
            </a:extLst>
          </p:cNvPr>
          <p:cNvSpPr txBox="1">
            <a:spLocks/>
          </p:cNvSpPr>
          <p:nvPr/>
        </p:nvSpPr>
        <p:spPr>
          <a:xfrm>
            <a:off x="-58167" y="850066"/>
            <a:ext cx="4153134" cy="151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b="1" dirty="0"/>
              <a:t>High Confidence:</a:t>
            </a:r>
            <a:r>
              <a:rPr lang="en-US" sz="1600" dirty="0"/>
              <a:t> The prediction is passed to the </a:t>
            </a:r>
            <a:r>
              <a:rPr lang="en-US" sz="1600" b="1" dirty="0"/>
              <a:t>Original Model</a:t>
            </a:r>
            <a:r>
              <a:rPr lang="en-US" sz="1600" dirty="0"/>
              <a:t> for final classification</a:t>
            </a:r>
          </a:p>
          <a:p>
            <a:pPr marL="139700" indent="0">
              <a:buNone/>
            </a:pPr>
            <a:endParaRPr lang="en-US" sz="1600" dirty="0"/>
          </a:p>
          <a:p>
            <a:r>
              <a:rPr lang="en-US" sz="1600" b="1" dirty="0"/>
              <a:t>Low Confidence:</a:t>
            </a:r>
            <a:r>
              <a:rPr lang="en-US" sz="1600" dirty="0"/>
              <a:t> The prediction is </a:t>
            </a:r>
            <a:r>
              <a:rPr lang="en-US" sz="1600" b="1" dirty="0"/>
              <a:t>rejected</a:t>
            </a:r>
            <a:r>
              <a:rPr lang="en-US" sz="1600" dirty="0"/>
              <a:t> to avoid potential misdiagnosis.</a:t>
            </a:r>
          </a:p>
          <a:p>
            <a:pPr marL="139700" indent="0">
              <a:buNone/>
            </a:pPr>
            <a:endParaRPr lang="en-US" sz="1600" dirty="0"/>
          </a:p>
          <a:p>
            <a:r>
              <a:rPr lang="en-US" sz="1600" dirty="0"/>
              <a:t>Only high-confidence predictions are accepted and returned as results, improving overall reliability.</a:t>
            </a:r>
          </a:p>
        </p:txBody>
      </p:sp>
    </p:spTree>
    <p:extLst>
      <p:ext uri="{BB962C8B-B14F-4D97-AF65-F5344CB8AC3E}">
        <p14:creationId xmlns:p14="http://schemas.microsoft.com/office/powerpoint/2010/main" val="3393172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3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962070" y="3940927"/>
            <a:ext cx="2828563" cy="31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38"/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2018330" y="4703848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180893" y="340669"/>
            <a:ext cx="937911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 dirty="0"/>
              <a:t>Trade-off Between Rejection Rate vs Accuracy </a:t>
            </a:r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-39070" y="913369"/>
            <a:ext cx="9027294" cy="1417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RTA: </a:t>
            </a:r>
          </a:p>
          <a:p>
            <a:pPr marL="139700" indent="0">
              <a:buNone/>
            </a:pPr>
            <a:r>
              <a:rPr lang="en-US" b="1" dirty="0"/>
              <a:t>      </a:t>
            </a:r>
            <a:r>
              <a:rPr lang="en-US" dirty="0"/>
              <a:t>Rejection Rate% vs Accuracy% chart</a:t>
            </a:r>
            <a:endParaRPr lang="he-IL" dirty="0"/>
          </a:p>
          <a:p>
            <a:r>
              <a:rPr lang="en-US" b="1" dirty="0"/>
              <a:t>Vary Thresholds:</a:t>
            </a:r>
            <a:br>
              <a:rPr lang="en-US" dirty="0"/>
            </a:br>
            <a:r>
              <a:rPr lang="en-US" dirty="0"/>
              <a:t>Test different confidence levels (e.g., 70%, 80%, 90%).</a:t>
            </a:r>
          </a:p>
          <a:p>
            <a:r>
              <a:rPr lang="en-US" b="1" dirty="0"/>
              <a:t>Evaluate Metrics:</a:t>
            </a:r>
            <a:br>
              <a:rPr lang="en-US" dirty="0"/>
            </a:br>
            <a:r>
              <a:rPr lang="en-US" dirty="0"/>
              <a:t>Measure </a:t>
            </a:r>
            <a:r>
              <a:rPr lang="en-US" b="1" dirty="0"/>
              <a:t>accuracy, precision, recall, F1 score</a:t>
            </a:r>
            <a:r>
              <a:rPr lang="en-US" dirty="0"/>
              <a:t>, and </a:t>
            </a:r>
            <a:r>
              <a:rPr lang="en-US" b="1" dirty="0"/>
              <a:t>coverage</a:t>
            </a:r>
            <a:r>
              <a:rPr lang="en-US" dirty="0"/>
              <a:t> for each threshold.</a:t>
            </a:r>
          </a:p>
          <a:p>
            <a:r>
              <a:rPr lang="en-US" b="1" dirty="0"/>
              <a:t>Line Plot:.</a:t>
            </a:r>
            <a:br>
              <a:rPr lang="en-US" dirty="0"/>
            </a:br>
            <a:r>
              <a:rPr lang="en-US" dirty="0"/>
              <a:t>Show how accuracy, precision, and recall change with increasing rejection rates.</a:t>
            </a:r>
          </a:p>
          <a:p>
            <a:r>
              <a:rPr lang="en-US" b="1" dirty="0"/>
              <a:t>Precision-Recall Curve:</a:t>
            </a:r>
            <a:br>
              <a:rPr lang="en-US" dirty="0"/>
            </a:br>
            <a:r>
              <a:rPr lang="en-US" dirty="0"/>
              <a:t>Visualize precision vs. recall at various thresholds.</a:t>
            </a:r>
          </a:p>
          <a:p>
            <a:r>
              <a:rPr lang="en-US" b="1" dirty="0"/>
              <a:t>Coverage vs. Performance:</a:t>
            </a:r>
            <a:br>
              <a:rPr lang="en-US" dirty="0"/>
            </a:br>
            <a:r>
              <a:rPr lang="en-US" dirty="0"/>
              <a:t>Use a </a:t>
            </a:r>
            <a:r>
              <a:rPr lang="en-US" b="1" dirty="0"/>
              <a:t>scatter plot</a:t>
            </a:r>
            <a:r>
              <a:rPr lang="en-US" dirty="0"/>
              <a:t> to display rejection rate vs. precision and recall.</a:t>
            </a:r>
          </a:p>
          <a:p>
            <a:r>
              <a:rPr lang="en-US" b="1" dirty="0"/>
              <a:t>Bar Chart:</a:t>
            </a:r>
            <a:br>
              <a:rPr lang="en-US" dirty="0"/>
            </a:br>
            <a:r>
              <a:rPr lang="en-US" dirty="0"/>
              <a:t>Compare the number of accepted and rejected predictions for each threshold.</a:t>
            </a:r>
          </a:p>
          <a:p>
            <a:r>
              <a:rPr lang="en-US" b="1" dirty="0"/>
              <a:t>ROC Curve:</a:t>
            </a:r>
            <a:br>
              <a:rPr lang="en-US" dirty="0"/>
            </a:br>
            <a:r>
              <a:rPr lang="en-US" dirty="0"/>
              <a:t>Plot the ROC curve to analyze performance and AUC across thresholds.</a:t>
            </a:r>
          </a:p>
        </p:txBody>
      </p:sp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128052" y="4474941"/>
            <a:ext cx="652201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810010" y="4802831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38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102526" y="445660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152297">
            <a:off x="8482287" y="3954610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8553055" y="-8243"/>
            <a:ext cx="652200" cy="616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20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-661113" y="4055659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346649" y="1956845"/>
            <a:ext cx="8412290" cy="2567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8000" b="1" dirty="0" err="1">
                <a:solidFill>
                  <a:srgbClr val="FFFF00"/>
                </a:solidFill>
              </a:rPr>
              <a:t>RejectionGate</a:t>
            </a:r>
            <a:br>
              <a:rPr lang="en-US" sz="8000" b="1" dirty="0"/>
            </a:br>
            <a:r>
              <a:rPr lang="en-US" sz="8000" b="1" dirty="0"/>
              <a:t>Architecture Flexibility</a:t>
            </a:r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8453229" y="-588556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8415959" y="2222095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7782817" y="407474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419171" y="4087686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346649" y="271624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5794773" y="938283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116053" y="-308113"/>
            <a:ext cx="652200" cy="616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55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662592" y="40284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2706809">
            <a:off x="-1340143" y="3325250"/>
            <a:ext cx="3439484" cy="3159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8740362" y="1492156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3668755" y="514614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-330414" y="1147900"/>
            <a:ext cx="9804827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latin typeface="Montserrat Black"/>
                <a:ea typeface="Montserrat Black"/>
                <a:cs typeface="Montserrat Black"/>
                <a:sym typeface="Montserrat Black"/>
              </a:rPr>
              <a:t>RejectionGate</a:t>
            </a:r>
            <a:br>
              <a:rPr lang="en-US" sz="44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800" dirty="0">
                <a:latin typeface="Montserrat Black"/>
                <a:ea typeface="Montserrat Black"/>
                <a:cs typeface="Montserrat Black"/>
                <a:sym typeface="Montserrat Black"/>
              </a:rPr>
              <a:t>Robust Rejection Mechanism for Reliable </a:t>
            </a:r>
            <a:r>
              <a:rPr lang="en-US" sz="280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Histopathologic Cancer </a:t>
            </a:r>
            <a:r>
              <a:rPr lang="en-US" sz="2800" dirty="0">
                <a:latin typeface="Montserrat Black"/>
                <a:ea typeface="Montserrat Black"/>
                <a:cs typeface="Montserrat Black"/>
                <a:sym typeface="Montserrat Black"/>
              </a:rPr>
              <a:t>Classification</a:t>
            </a:r>
            <a:endParaRPr sz="3600" dirty="0">
              <a:solidFill>
                <a:schemeClr val="bg1">
                  <a:lumMod val="25000"/>
                  <a:lumOff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7148486" y="434476"/>
            <a:ext cx="2318616" cy="150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40;p35">
            <a:extLst>
              <a:ext uri="{FF2B5EF4-FFF2-40B4-BE49-F238E27FC236}">
                <a16:creationId xmlns:a16="http://schemas.microsoft.com/office/drawing/2014/main" id="{42B06FD8-7DBE-DD04-A4ED-5FC54D69D9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21416316">
            <a:off x="6062038" y="4267434"/>
            <a:ext cx="1984880" cy="182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אפקה - המכללה האקדמית להנדסה בתל-אביב אפקה-נט לסטודנטים ולסטודנטיות">
            <a:extLst>
              <a:ext uri="{FF2B5EF4-FFF2-40B4-BE49-F238E27FC236}">
                <a16:creationId xmlns:a16="http://schemas.microsoft.com/office/drawing/2014/main" id="{44637171-298A-828F-10DD-7F2A42F5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43" y="83404"/>
            <a:ext cx="2094605" cy="5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892;p54">
            <a:extLst>
              <a:ext uri="{FF2B5EF4-FFF2-40B4-BE49-F238E27FC236}">
                <a16:creationId xmlns:a16="http://schemas.microsoft.com/office/drawing/2014/main" id="{B136C726-1FC2-2DE1-9A82-CFBDE02D881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4331" t="5721" r="23342" b="4591"/>
          <a:stretch/>
        </p:blipFill>
        <p:spPr>
          <a:xfrm rot="3189503">
            <a:off x="1666512" y="4687171"/>
            <a:ext cx="1243873" cy="122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92;p54">
            <a:extLst>
              <a:ext uri="{FF2B5EF4-FFF2-40B4-BE49-F238E27FC236}">
                <a16:creationId xmlns:a16="http://schemas.microsoft.com/office/drawing/2014/main" id="{2A5FA74D-A081-301F-9102-1FE2F01E032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4331" t="5721" r="23342" b="4591"/>
          <a:stretch/>
        </p:blipFill>
        <p:spPr>
          <a:xfrm rot="19324432">
            <a:off x="3322634" y="4069157"/>
            <a:ext cx="1938278" cy="2219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47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5895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0</a:t>
            </a:r>
            <a:r>
              <a:rPr lang="en-US" dirty="0"/>
              <a:t>4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21034681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80550" y="2383671"/>
            <a:ext cx="810869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Milestones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78;p39">
            <a:extLst>
              <a:ext uri="{FF2B5EF4-FFF2-40B4-BE49-F238E27FC236}">
                <a16:creationId xmlns:a16="http://schemas.microsoft.com/office/drawing/2014/main" id="{0269754C-EA1F-AFB7-F452-DB7103EDCC48}"/>
              </a:ext>
            </a:extLst>
          </p:cNvPr>
          <p:cNvGrpSpPr/>
          <p:nvPr/>
        </p:nvGrpSpPr>
        <p:grpSpPr>
          <a:xfrm>
            <a:off x="4214140" y="2239360"/>
            <a:ext cx="76825" cy="76800"/>
            <a:chOff x="3104875" y="1099400"/>
            <a:chExt cx="76825" cy="76800"/>
          </a:xfrm>
        </p:grpSpPr>
        <p:sp>
          <p:nvSpPr>
            <p:cNvPr id="3" name="Google Shape;1379;p39">
              <a:extLst>
                <a:ext uri="{FF2B5EF4-FFF2-40B4-BE49-F238E27FC236}">
                  <a16:creationId xmlns:a16="http://schemas.microsoft.com/office/drawing/2014/main" id="{675DBA08-E564-72AC-61BB-0A3BC28655E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80;p39">
              <a:extLst>
                <a:ext uri="{FF2B5EF4-FFF2-40B4-BE49-F238E27FC236}">
                  <a16:creationId xmlns:a16="http://schemas.microsoft.com/office/drawing/2014/main" id="{498EB4AC-4535-B343-0150-5C11E0A4AC8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oogle Shape;1388;p40">
            <a:extLst>
              <a:ext uri="{FF2B5EF4-FFF2-40B4-BE49-F238E27FC236}">
                <a16:creationId xmlns:a16="http://schemas.microsoft.com/office/drawing/2014/main" id="{05E73392-7CD5-E031-4EF9-C1140A6479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2743568" y="2585774"/>
            <a:ext cx="4710300" cy="4930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39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66;p59">
            <a:extLst>
              <a:ext uri="{FF2B5EF4-FFF2-40B4-BE49-F238E27FC236}">
                <a16:creationId xmlns:a16="http://schemas.microsoft.com/office/drawing/2014/main" id="{C95CF49F-A2CF-037B-B007-6E0DE653A041}"/>
              </a:ext>
            </a:extLst>
          </p:cNvPr>
          <p:cNvSpPr/>
          <p:nvPr/>
        </p:nvSpPr>
        <p:spPr>
          <a:xfrm rot="5400000">
            <a:off x="6963548" y="2495787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21034681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236620" y="94250"/>
            <a:ext cx="810869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Milestones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28471" y="418294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78;p39">
            <a:extLst>
              <a:ext uri="{FF2B5EF4-FFF2-40B4-BE49-F238E27FC236}">
                <a16:creationId xmlns:a16="http://schemas.microsoft.com/office/drawing/2014/main" id="{0269754C-EA1F-AFB7-F452-DB7103EDCC48}"/>
              </a:ext>
            </a:extLst>
          </p:cNvPr>
          <p:cNvGrpSpPr/>
          <p:nvPr/>
        </p:nvGrpSpPr>
        <p:grpSpPr>
          <a:xfrm>
            <a:off x="373660" y="1355182"/>
            <a:ext cx="76825" cy="76800"/>
            <a:chOff x="3104875" y="1099400"/>
            <a:chExt cx="76825" cy="76800"/>
          </a:xfrm>
        </p:grpSpPr>
        <p:sp>
          <p:nvSpPr>
            <p:cNvPr id="3" name="Google Shape;1379;p39">
              <a:extLst>
                <a:ext uri="{FF2B5EF4-FFF2-40B4-BE49-F238E27FC236}">
                  <a16:creationId xmlns:a16="http://schemas.microsoft.com/office/drawing/2014/main" id="{675DBA08-E564-72AC-61BB-0A3BC28655E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80;p39">
              <a:extLst>
                <a:ext uri="{FF2B5EF4-FFF2-40B4-BE49-F238E27FC236}">
                  <a16:creationId xmlns:a16="http://schemas.microsoft.com/office/drawing/2014/main" id="{498EB4AC-4535-B343-0150-5C11E0A4AC8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oogle Shape;1388;p40">
            <a:extLst>
              <a:ext uri="{FF2B5EF4-FFF2-40B4-BE49-F238E27FC236}">
                <a16:creationId xmlns:a16="http://schemas.microsoft.com/office/drawing/2014/main" id="{05E73392-7CD5-E031-4EF9-C1140A6479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3147493" y="3097472"/>
            <a:ext cx="4710300" cy="49305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64;p59">
            <a:extLst>
              <a:ext uri="{FF2B5EF4-FFF2-40B4-BE49-F238E27FC236}">
                <a16:creationId xmlns:a16="http://schemas.microsoft.com/office/drawing/2014/main" id="{4A6B0DC8-FA1D-AD6F-FE5E-DE173E285BBE}"/>
              </a:ext>
            </a:extLst>
          </p:cNvPr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65;p59">
            <a:extLst>
              <a:ext uri="{FF2B5EF4-FFF2-40B4-BE49-F238E27FC236}">
                <a16:creationId xmlns:a16="http://schemas.microsoft.com/office/drawing/2014/main" id="{F8BB0689-139B-2B00-CB69-2C31DA997CE4}"/>
              </a:ext>
            </a:extLst>
          </p:cNvPr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67;p59">
            <a:extLst>
              <a:ext uri="{FF2B5EF4-FFF2-40B4-BE49-F238E27FC236}">
                <a16:creationId xmlns:a16="http://schemas.microsoft.com/office/drawing/2014/main" id="{94870B61-9A2A-1343-0624-7B0BD122C59F}"/>
              </a:ext>
            </a:extLst>
          </p:cNvPr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69;p59">
            <a:extLst>
              <a:ext uri="{FF2B5EF4-FFF2-40B4-BE49-F238E27FC236}">
                <a16:creationId xmlns:a16="http://schemas.microsoft.com/office/drawing/2014/main" id="{FF1710CA-CA62-006E-75E4-56063CDC0085}"/>
              </a:ext>
            </a:extLst>
          </p:cNvPr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70;p59">
            <a:extLst>
              <a:ext uri="{FF2B5EF4-FFF2-40B4-BE49-F238E27FC236}">
                <a16:creationId xmlns:a16="http://schemas.microsoft.com/office/drawing/2014/main" id="{8069498B-A910-BFB7-1A24-5E132A39C671}"/>
              </a:ext>
            </a:extLst>
          </p:cNvPr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WEEK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" name="Google Shape;2071;p59">
            <a:extLst>
              <a:ext uri="{FF2B5EF4-FFF2-40B4-BE49-F238E27FC236}">
                <a16:creationId xmlns:a16="http://schemas.microsoft.com/office/drawing/2014/main" id="{304E1B4C-5740-116A-00A3-99DE46CD772F}"/>
              </a:ext>
            </a:extLst>
          </p:cNvPr>
          <p:cNvSpPr txBox="1"/>
          <p:nvPr/>
        </p:nvSpPr>
        <p:spPr>
          <a:xfrm>
            <a:off x="2656124" y="2006363"/>
            <a:ext cx="19392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WEEK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" name="Google Shape;2072;p59">
            <a:extLst>
              <a:ext uri="{FF2B5EF4-FFF2-40B4-BE49-F238E27FC236}">
                <a16:creationId xmlns:a16="http://schemas.microsoft.com/office/drawing/2014/main" id="{42299789-AE29-2C42-718B-9EE62C7EFC2D}"/>
              </a:ext>
            </a:extLst>
          </p:cNvPr>
          <p:cNvSpPr txBox="1"/>
          <p:nvPr/>
        </p:nvSpPr>
        <p:spPr>
          <a:xfrm>
            <a:off x="2656124" y="156574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Architecture Implementation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2073;p59">
            <a:extLst>
              <a:ext uri="{FF2B5EF4-FFF2-40B4-BE49-F238E27FC236}">
                <a16:creationId xmlns:a16="http://schemas.microsoft.com/office/drawing/2014/main" id="{7D9B7256-5F35-53E2-BEC2-5A8089E24467}"/>
              </a:ext>
            </a:extLst>
          </p:cNvPr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74;p59">
            <a:extLst>
              <a:ext uri="{FF2B5EF4-FFF2-40B4-BE49-F238E27FC236}">
                <a16:creationId xmlns:a16="http://schemas.microsoft.com/office/drawing/2014/main" id="{F683BE1A-16C4-CBB7-E0BD-818B2829C7E8}"/>
              </a:ext>
            </a:extLst>
          </p:cNvPr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075;p59">
            <a:extLst>
              <a:ext uri="{FF2B5EF4-FFF2-40B4-BE49-F238E27FC236}">
                <a16:creationId xmlns:a16="http://schemas.microsoft.com/office/drawing/2014/main" id="{2F7DBB34-07FB-2896-7EA9-49E81873B8CC}"/>
              </a:ext>
            </a:extLst>
          </p:cNvPr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76;p59">
            <a:extLst>
              <a:ext uri="{FF2B5EF4-FFF2-40B4-BE49-F238E27FC236}">
                <a16:creationId xmlns:a16="http://schemas.microsoft.com/office/drawing/2014/main" id="{5B13B946-5625-DA44-EE0D-EB056611695E}"/>
              </a:ext>
            </a:extLst>
          </p:cNvPr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77;p59">
            <a:extLst>
              <a:ext uri="{FF2B5EF4-FFF2-40B4-BE49-F238E27FC236}">
                <a16:creationId xmlns:a16="http://schemas.microsoft.com/office/drawing/2014/main" id="{CADF340D-29FA-2A9F-F271-39746251562E}"/>
              </a:ext>
            </a:extLst>
          </p:cNvPr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78;p59">
            <a:extLst>
              <a:ext uri="{FF2B5EF4-FFF2-40B4-BE49-F238E27FC236}">
                <a16:creationId xmlns:a16="http://schemas.microsoft.com/office/drawing/2014/main" id="{44975087-26F7-0A9C-5D5E-BCA635CFA764}"/>
              </a:ext>
            </a:extLst>
          </p:cNvPr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079;p59">
            <a:extLst>
              <a:ext uri="{FF2B5EF4-FFF2-40B4-BE49-F238E27FC236}">
                <a16:creationId xmlns:a16="http://schemas.microsoft.com/office/drawing/2014/main" id="{3B7CFD60-BE7C-FC92-7C72-AED9FF196DB2}"/>
              </a:ext>
            </a:extLst>
          </p:cNvPr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WEEKS 3-4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" name="Google Shape;2080;p59">
            <a:extLst>
              <a:ext uri="{FF2B5EF4-FFF2-40B4-BE49-F238E27FC236}">
                <a16:creationId xmlns:a16="http://schemas.microsoft.com/office/drawing/2014/main" id="{1D62490F-C0EB-88FC-0548-3AF8622CD082}"/>
              </a:ext>
            </a:extLst>
          </p:cNvPr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WEEK 5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" name="Google Shape;2081;p59">
            <a:extLst>
              <a:ext uri="{FF2B5EF4-FFF2-40B4-BE49-F238E27FC236}">
                <a16:creationId xmlns:a16="http://schemas.microsoft.com/office/drawing/2014/main" id="{02E1243A-AF48-D1D7-8A4C-72675CE39827}"/>
              </a:ext>
            </a:extLst>
          </p:cNvPr>
          <p:cNvSpPr txBox="1"/>
          <p:nvPr/>
        </p:nvSpPr>
        <p:spPr>
          <a:xfrm>
            <a:off x="6479026" y="1565747"/>
            <a:ext cx="219657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Fine-Tuning &amp; Prepare Presentation and Submission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2082;p59">
            <a:extLst>
              <a:ext uri="{FF2B5EF4-FFF2-40B4-BE49-F238E27FC236}">
                <a16:creationId xmlns:a16="http://schemas.microsoft.com/office/drawing/2014/main" id="{161B4C98-7C79-0DB6-338D-6E2F6659848C}"/>
              </a:ext>
            </a:extLst>
          </p:cNvPr>
          <p:cNvSpPr txBox="1"/>
          <p:nvPr/>
        </p:nvSpPr>
        <p:spPr>
          <a:xfrm>
            <a:off x="744672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Setup and Data Preparation</a:t>
            </a:r>
          </a:p>
        </p:txBody>
      </p:sp>
      <p:sp>
        <p:nvSpPr>
          <p:cNvPr id="26" name="Google Shape;2083;p59">
            <a:extLst>
              <a:ext uri="{FF2B5EF4-FFF2-40B4-BE49-F238E27FC236}">
                <a16:creationId xmlns:a16="http://schemas.microsoft.com/office/drawing/2014/main" id="{9825CED3-AF73-F17B-E62D-87154D3001B7}"/>
              </a:ext>
            </a:extLst>
          </p:cNvPr>
          <p:cNvSpPr txBox="1"/>
          <p:nvPr/>
        </p:nvSpPr>
        <p:spPr>
          <a:xfrm>
            <a:off x="4567576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and Validation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" name="Google Shape;2090;p59">
            <a:extLst>
              <a:ext uri="{FF2B5EF4-FFF2-40B4-BE49-F238E27FC236}">
                <a16:creationId xmlns:a16="http://schemas.microsoft.com/office/drawing/2014/main" id="{FE91E774-5DA9-5CE8-0E4B-BF71D725507F}"/>
              </a:ext>
            </a:extLst>
          </p:cNvPr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34" name="Google Shape;2091;p59">
              <a:extLst>
                <a:ext uri="{FF2B5EF4-FFF2-40B4-BE49-F238E27FC236}">
                  <a16:creationId xmlns:a16="http://schemas.microsoft.com/office/drawing/2014/main" id="{66706776-2DA0-509C-EC0C-728A3695DE14}"/>
                </a:ext>
              </a:extLst>
            </p:cNvPr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92;p59">
              <a:extLst>
                <a:ext uri="{FF2B5EF4-FFF2-40B4-BE49-F238E27FC236}">
                  <a16:creationId xmlns:a16="http://schemas.microsoft.com/office/drawing/2014/main" id="{038C4F08-80CE-30EC-9993-669AF4B2C513}"/>
                </a:ext>
              </a:extLst>
            </p:cNvPr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93;p59">
              <a:extLst>
                <a:ext uri="{FF2B5EF4-FFF2-40B4-BE49-F238E27FC236}">
                  <a16:creationId xmlns:a16="http://schemas.microsoft.com/office/drawing/2014/main" id="{26C2EEBF-BD6A-4E02-91B2-2E7B050ED08F}"/>
                </a:ext>
              </a:extLst>
            </p:cNvPr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94;p59">
              <a:extLst>
                <a:ext uri="{FF2B5EF4-FFF2-40B4-BE49-F238E27FC236}">
                  <a16:creationId xmlns:a16="http://schemas.microsoft.com/office/drawing/2014/main" id="{4742D6EB-D758-D1CC-2FCE-E66CB35D5480}"/>
                </a:ext>
              </a:extLst>
            </p:cNvPr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95;p59">
              <a:extLst>
                <a:ext uri="{FF2B5EF4-FFF2-40B4-BE49-F238E27FC236}">
                  <a16:creationId xmlns:a16="http://schemas.microsoft.com/office/drawing/2014/main" id="{18D28F2E-1A04-041C-5DA8-C5787168D757}"/>
                </a:ext>
              </a:extLst>
            </p:cNvPr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96;p59">
              <a:extLst>
                <a:ext uri="{FF2B5EF4-FFF2-40B4-BE49-F238E27FC236}">
                  <a16:creationId xmlns:a16="http://schemas.microsoft.com/office/drawing/2014/main" id="{938EEAC2-1889-8BFB-DC49-BB005B77DAD6}"/>
                </a:ext>
              </a:extLst>
            </p:cNvPr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97;p59">
              <a:extLst>
                <a:ext uri="{FF2B5EF4-FFF2-40B4-BE49-F238E27FC236}">
                  <a16:creationId xmlns:a16="http://schemas.microsoft.com/office/drawing/2014/main" id="{2B55DB20-A930-F0EC-BB94-267257108E6A}"/>
                </a:ext>
              </a:extLst>
            </p:cNvPr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98;p59">
              <a:extLst>
                <a:ext uri="{FF2B5EF4-FFF2-40B4-BE49-F238E27FC236}">
                  <a16:creationId xmlns:a16="http://schemas.microsoft.com/office/drawing/2014/main" id="{B115C2FF-0DDB-138B-6C04-109EAFA28082}"/>
                </a:ext>
              </a:extLst>
            </p:cNvPr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99;p59">
              <a:extLst>
                <a:ext uri="{FF2B5EF4-FFF2-40B4-BE49-F238E27FC236}">
                  <a16:creationId xmlns:a16="http://schemas.microsoft.com/office/drawing/2014/main" id="{AFED9B07-FECF-CBF1-1275-0D48F6ADEA9B}"/>
                </a:ext>
              </a:extLst>
            </p:cNvPr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00;p59">
              <a:extLst>
                <a:ext uri="{FF2B5EF4-FFF2-40B4-BE49-F238E27FC236}">
                  <a16:creationId xmlns:a16="http://schemas.microsoft.com/office/drawing/2014/main" id="{23EB6132-DC79-A85A-988F-D3F4E242AC34}"/>
                </a:ext>
              </a:extLst>
            </p:cNvPr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01;p59">
              <a:extLst>
                <a:ext uri="{FF2B5EF4-FFF2-40B4-BE49-F238E27FC236}">
                  <a16:creationId xmlns:a16="http://schemas.microsoft.com/office/drawing/2014/main" id="{06D2C5D1-6E17-0D7A-5655-85FE0C90D23E}"/>
                </a:ext>
              </a:extLst>
            </p:cNvPr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02;p59">
              <a:extLst>
                <a:ext uri="{FF2B5EF4-FFF2-40B4-BE49-F238E27FC236}">
                  <a16:creationId xmlns:a16="http://schemas.microsoft.com/office/drawing/2014/main" id="{41840232-9032-EBD2-BB84-5B386E812BA3}"/>
                </a:ext>
              </a:extLst>
            </p:cNvPr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03;p59">
              <a:extLst>
                <a:ext uri="{FF2B5EF4-FFF2-40B4-BE49-F238E27FC236}">
                  <a16:creationId xmlns:a16="http://schemas.microsoft.com/office/drawing/2014/main" id="{14386158-97B7-05EF-AC2B-0EC56483C28A}"/>
                </a:ext>
              </a:extLst>
            </p:cNvPr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04;p59">
              <a:extLst>
                <a:ext uri="{FF2B5EF4-FFF2-40B4-BE49-F238E27FC236}">
                  <a16:creationId xmlns:a16="http://schemas.microsoft.com/office/drawing/2014/main" id="{4AB04791-CACF-CFE4-C6DC-6C3325619734}"/>
                </a:ext>
              </a:extLst>
            </p:cNvPr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5;p59">
              <a:extLst>
                <a:ext uri="{FF2B5EF4-FFF2-40B4-BE49-F238E27FC236}">
                  <a16:creationId xmlns:a16="http://schemas.microsoft.com/office/drawing/2014/main" id="{7AD16577-B8E5-6A08-6AE1-DA57E5762E18}"/>
                </a:ext>
              </a:extLst>
            </p:cNvPr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6;p59">
              <a:extLst>
                <a:ext uri="{FF2B5EF4-FFF2-40B4-BE49-F238E27FC236}">
                  <a16:creationId xmlns:a16="http://schemas.microsoft.com/office/drawing/2014/main" id="{4DC73B41-8C29-340B-1DC8-09945BD89FA3}"/>
                </a:ext>
              </a:extLst>
            </p:cNvPr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07;p59">
              <a:extLst>
                <a:ext uri="{FF2B5EF4-FFF2-40B4-BE49-F238E27FC236}">
                  <a16:creationId xmlns:a16="http://schemas.microsoft.com/office/drawing/2014/main" id="{FB102290-5891-6B2C-1FE9-591C093C6D57}"/>
                </a:ext>
              </a:extLst>
            </p:cNvPr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08;p59">
              <a:extLst>
                <a:ext uri="{FF2B5EF4-FFF2-40B4-BE49-F238E27FC236}">
                  <a16:creationId xmlns:a16="http://schemas.microsoft.com/office/drawing/2014/main" id="{4CF23143-1F94-CFD1-F305-0C942E422277}"/>
                </a:ext>
              </a:extLst>
            </p:cNvPr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09;p59">
              <a:extLst>
                <a:ext uri="{FF2B5EF4-FFF2-40B4-BE49-F238E27FC236}">
                  <a16:creationId xmlns:a16="http://schemas.microsoft.com/office/drawing/2014/main" id="{5DA4B657-9CAC-708B-D95E-F1281E32B9B0}"/>
                </a:ext>
              </a:extLst>
            </p:cNvPr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110;p59">
            <a:extLst>
              <a:ext uri="{FF2B5EF4-FFF2-40B4-BE49-F238E27FC236}">
                <a16:creationId xmlns:a16="http://schemas.microsoft.com/office/drawing/2014/main" id="{AF332D05-C99B-FC4F-3EF1-4CDBC4DDB20E}"/>
              </a:ext>
            </a:extLst>
          </p:cNvPr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54" name="Google Shape;2111;p59">
              <a:extLst>
                <a:ext uri="{FF2B5EF4-FFF2-40B4-BE49-F238E27FC236}">
                  <a16:creationId xmlns:a16="http://schemas.microsoft.com/office/drawing/2014/main" id="{9C3BFC49-39F9-9799-AFA5-76C3CB52BCC6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12;p59">
              <a:extLst>
                <a:ext uri="{FF2B5EF4-FFF2-40B4-BE49-F238E27FC236}">
                  <a16:creationId xmlns:a16="http://schemas.microsoft.com/office/drawing/2014/main" id="{16C3E877-F007-94C2-ABC2-660CE36692EB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13;p59">
              <a:extLst>
                <a:ext uri="{FF2B5EF4-FFF2-40B4-BE49-F238E27FC236}">
                  <a16:creationId xmlns:a16="http://schemas.microsoft.com/office/drawing/2014/main" id="{5EE9FD7D-E7E3-0680-0C47-E0ECB50B6A95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14;p59">
              <a:extLst>
                <a:ext uri="{FF2B5EF4-FFF2-40B4-BE49-F238E27FC236}">
                  <a16:creationId xmlns:a16="http://schemas.microsoft.com/office/drawing/2014/main" id="{38D03CAF-1661-0626-8ABB-4C2F1C48BB65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15;p59">
              <a:extLst>
                <a:ext uri="{FF2B5EF4-FFF2-40B4-BE49-F238E27FC236}">
                  <a16:creationId xmlns:a16="http://schemas.microsoft.com/office/drawing/2014/main" id="{A87D948F-0AFF-8F0D-E140-D5AC0C229C10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16;p59">
              <a:extLst>
                <a:ext uri="{FF2B5EF4-FFF2-40B4-BE49-F238E27FC236}">
                  <a16:creationId xmlns:a16="http://schemas.microsoft.com/office/drawing/2014/main" id="{FDE1B4B6-E655-2A96-F538-32CE7C88DDB7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17;p59">
              <a:extLst>
                <a:ext uri="{FF2B5EF4-FFF2-40B4-BE49-F238E27FC236}">
                  <a16:creationId xmlns:a16="http://schemas.microsoft.com/office/drawing/2014/main" id="{EEBF3FE9-D819-FE12-8E54-91C9937E5551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18;p59">
              <a:extLst>
                <a:ext uri="{FF2B5EF4-FFF2-40B4-BE49-F238E27FC236}">
                  <a16:creationId xmlns:a16="http://schemas.microsoft.com/office/drawing/2014/main" id="{999E9C01-9D80-541A-3798-F3731214540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19;p59">
              <a:extLst>
                <a:ext uri="{FF2B5EF4-FFF2-40B4-BE49-F238E27FC236}">
                  <a16:creationId xmlns:a16="http://schemas.microsoft.com/office/drawing/2014/main" id="{69219813-6F9E-0DD8-F140-4ED9351FB42F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20;p59">
              <a:extLst>
                <a:ext uri="{FF2B5EF4-FFF2-40B4-BE49-F238E27FC236}">
                  <a16:creationId xmlns:a16="http://schemas.microsoft.com/office/drawing/2014/main" id="{DFC8BF91-8B38-98CB-89D0-BA666CFB4C8F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2121;p59">
            <a:extLst>
              <a:ext uri="{FF2B5EF4-FFF2-40B4-BE49-F238E27FC236}">
                <a16:creationId xmlns:a16="http://schemas.microsoft.com/office/drawing/2014/main" id="{9C754C57-E9CB-50A2-137F-51C127D06B72}"/>
              </a:ext>
            </a:extLst>
          </p:cNvPr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1345" name="Google Shape;2122;p59">
              <a:extLst>
                <a:ext uri="{FF2B5EF4-FFF2-40B4-BE49-F238E27FC236}">
                  <a16:creationId xmlns:a16="http://schemas.microsoft.com/office/drawing/2014/main" id="{AD2C29B3-58C0-261F-CFC7-B8ECC1672EA8}"/>
                </a:ext>
              </a:extLst>
            </p:cNvPr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123;p59">
              <a:extLst>
                <a:ext uri="{FF2B5EF4-FFF2-40B4-BE49-F238E27FC236}">
                  <a16:creationId xmlns:a16="http://schemas.microsoft.com/office/drawing/2014/main" id="{67834029-A774-850B-D972-999EF2B39055}"/>
                </a:ext>
              </a:extLst>
            </p:cNvPr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124;p59">
              <a:extLst>
                <a:ext uri="{FF2B5EF4-FFF2-40B4-BE49-F238E27FC236}">
                  <a16:creationId xmlns:a16="http://schemas.microsoft.com/office/drawing/2014/main" id="{BD3239EE-9616-2B94-5E02-499F04A168C1}"/>
                </a:ext>
              </a:extLst>
            </p:cNvPr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125;p59">
              <a:extLst>
                <a:ext uri="{FF2B5EF4-FFF2-40B4-BE49-F238E27FC236}">
                  <a16:creationId xmlns:a16="http://schemas.microsoft.com/office/drawing/2014/main" id="{3241CA12-3CDA-D48C-F98D-00B4DC6B1A77}"/>
                </a:ext>
              </a:extLst>
            </p:cNvPr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126;p59">
              <a:extLst>
                <a:ext uri="{FF2B5EF4-FFF2-40B4-BE49-F238E27FC236}">
                  <a16:creationId xmlns:a16="http://schemas.microsoft.com/office/drawing/2014/main" id="{352D85E5-B1D9-AC94-A16E-9630162B5B42}"/>
                </a:ext>
              </a:extLst>
            </p:cNvPr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127;p59">
              <a:extLst>
                <a:ext uri="{FF2B5EF4-FFF2-40B4-BE49-F238E27FC236}">
                  <a16:creationId xmlns:a16="http://schemas.microsoft.com/office/drawing/2014/main" id="{947BE9D0-D6E8-67BA-C0D7-7B180C424518}"/>
                </a:ext>
              </a:extLst>
            </p:cNvPr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128;p59">
              <a:extLst>
                <a:ext uri="{FF2B5EF4-FFF2-40B4-BE49-F238E27FC236}">
                  <a16:creationId xmlns:a16="http://schemas.microsoft.com/office/drawing/2014/main" id="{C04A62D1-ABD2-31B8-EA56-10BE412E2D0C}"/>
                </a:ext>
              </a:extLst>
            </p:cNvPr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129;p59">
              <a:extLst>
                <a:ext uri="{FF2B5EF4-FFF2-40B4-BE49-F238E27FC236}">
                  <a16:creationId xmlns:a16="http://schemas.microsoft.com/office/drawing/2014/main" id="{1946C5BF-71AC-4643-9DBD-D2A72D2F0EC7}"/>
                </a:ext>
              </a:extLst>
            </p:cNvPr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130;p59">
              <a:extLst>
                <a:ext uri="{FF2B5EF4-FFF2-40B4-BE49-F238E27FC236}">
                  <a16:creationId xmlns:a16="http://schemas.microsoft.com/office/drawing/2014/main" id="{B2C9489D-9338-4F7D-D992-A0DE7FACC46D}"/>
                </a:ext>
              </a:extLst>
            </p:cNvPr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131;p59">
              <a:extLst>
                <a:ext uri="{FF2B5EF4-FFF2-40B4-BE49-F238E27FC236}">
                  <a16:creationId xmlns:a16="http://schemas.microsoft.com/office/drawing/2014/main" id="{F87A42AB-9B22-4600-789D-7463DDB19E17}"/>
                </a:ext>
              </a:extLst>
            </p:cNvPr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132;p59">
              <a:extLst>
                <a:ext uri="{FF2B5EF4-FFF2-40B4-BE49-F238E27FC236}">
                  <a16:creationId xmlns:a16="http://schemas.microsoft.com/office/drawing/2014/main" id="{859279F8-5A08-562F-341D-DAA37EC5D7BE}"/>
                </a:ext>
              </a:extLst>
            </p:cNvPr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133;p59">
              <a:extLst>
                <a:ext uri="{FF2B5EF4-FFF2-40B4-BE49-F238E27FC236}">
                  <a16:creationId xmlns:a16="http://schemas.microsoft.com/office/drawing/2014/main" id="{7B380E3F-EA66-8F86-F2D7-D4A5223BE796}"/>
                </a:ext>
              </a:extLst>
            </p:cNvPr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134;p59">
              <a:extLst>
                <a:ext uri="{FF2B5EF4-FFF2-40B4-BE49-F238E27FC236}">
                  <a16:creationId xmlns:a16="http://schemas.microsoft.com/office/drawing/2014/main" id="{36C3A33B-7620-9CF0-DE85-AB65B66BAAE7}"/>
                </a:ext>
              </a:extLst>
            </p:cNvPr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135;p59">
              <a:extLst>
                <a:ext uri="{FF2B5EF4-FFF2-40B4-BE49-F238E27FC236}">
                  <a16:creationId xmlns:a16="http://schemas.microsoft.com/office/drawing/2014/main" id="{19CB49FA-16F6-CB1C-C0E4-193A6DA4A98D}"/>
                </a:ext>
              </a:extLst>
            </p:cNvPr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136;p59">
              <a:extLst>
                <a:ext uri="{FF2B5EF4-FFF2-40B4-BE49-F238E27FC236}">
                  <a16:creationId xmlns:a16="http://schemas.microsoft.com/office/drawing/2014/main" id="{36108735-4624-4BA8-69EF-C7D07ED1C0F6}"/>
                </a:ext>
              </a:extLst>
            </p:cNvPr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137;p59">
              <a:extLst>
                <a:ext uri="{FF2B5EF4-FFF2-40B4-BE49-F238E27FC236}">
                  <a16:creationId xmlns:a16="http://schemas.microsoft.com/office/drawing/2014/main" id="{F27605E6-F406-EBB9-18B5-E634E452E397}"/>
                </a:ext>
              </a:extLst>
            </p:cNvPr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138;p59">
              <a:extLst>
                <a:ext uri="{FF2B5EF4-FFF2-40B4-BE49-F238E27FC236}">
                  <a16:creationId xmlns:a16="http://schemas.microsoft.com/office/drawing/2014/main" id="{A81AC23B-76B3-5D9F-4D55-D4519DB77E93}"/>
                </a:ext>
              </a:extLst>
            </p:cNvPr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139;p59">
              <a:extLst>
                <a:ext uri="{FF2B5EF4-FFF2-40B4-BE49-F238E27FC236}">
                  <a16:creationId xmlns:a16="http://schemas.microsoft.com/office/drawing/2014/main" id="{B46150F4-547D-B3BE-D299-3E3F8F23C453}"/>
                </a:ext>
              </a:extLst>
            </p:cNvPr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2146;p59">
            <a:extLst>
              <a:ext uri="{FF2B5EF4-FFF2-40B4-BE49-F238E27FC236}">
                <a16:creationId xmlns:a16="http://schemas.microsoft.com/office/drawing/2014/main" id="{0B17A29D-D56E-B397-25DA-AEE6AABBC416}"/>
              </a:ext>
            </a:extLst>
          </p:cNvPr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364" name="Google Shape;2147;p59">
              <a:extLst>
                <a:ext uri="{FF2B5EF4-FFF2-40B4-BE49-F238E27FC236}">
                  <a16:creationId xmlns:a16="http://schemas.microsoft.com/office/drawing/2014/main" id="{587F89C9-0287-BA07-3EB9-56BAA4C952F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148;p59">
              <a:extLst>
                <a:ext uri="{FF2B5EF4-FFF2-40B4-BE49-F238E27FC236}">
                  <a16:creationId xmlns:a16="http://schemas.microsoft.com/office/drawing/2014/main" id="{8694E968-B098-50B9-08F2-1E9D89A6CD7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6" name="Google Shape;2473;p64">
            <a:extLst>
              <a:ext uri="{FF2B5EF4-FFF2-40B4-BE49-F238E27FC236}">
                <a16:creationId xmlns:a16="http://schemas.microsoft.com/office/drawing/2014/main" id="{8C30B236-65F2-B532-E4B4-1A2E73C7C2BA}"/>
              </a:ext>
            </a:extLst>
          </p:cNvPr>
          <p:cNvGrpSpPr/>
          <p:nvPr/>
        </p:nvGrpSpPr>
        <p:grpSpPr>
          <a:xfrm>
            <a:off x="7214697" y="2597908"/>
            <a:ext cx="469050" cy="536645"/>
            <a:chOff x="2651478" y="2288393"/>
            <a:chExt cx="526136" cy="601957"/>
          </a:xfrm>
        </p:grpSpPr>
        <p:sp>
          <p:nvSpPr>
            <p:cNvPr id="1367" name="Google Shape;2474;p64">
              <a:extLst>
                <a:ext uri="{FF2B5EF4-FFF2-40B4-BE49-F238E27FC236}">
                  <a16:creationId xmlns:a16="http://schemas.microsoft.com/office/drawing/2014/main" id="{E2FBEA95-F7CE-7D88-0258-7042D4BDBB8B}"/>
                </a:ext>
              </a:extLst>
            </p:cNvPr>
            <p:cNvSpPr/>
            <p:nvPr/>
          </p:nvSpPr>
          <p:spPr>
            <a:xfrm>
              <a:off x="2768194" y="2464446"/>
              <a:ext cx="204046" cy="425904"/>
            </a:xfrm>
            <a:custGeom>
              <a:avLst/>
              <a:gdLst/>
              <a:ahLst/>
              <a:cxnLst/>
              <a:rect l="l" t="t" r="r" b="b"/>
              <a:pathLst>
                <a:path w="6152" h="12841" extrusionOk="0">
                  <a:moveTo>
                    <a:pt x="3077" y="532"/>
                  </a:moveTo>
                  <a:cubicBezTo>
                    <a:pt x="4103" y="532"/>
                    <a:pt x="4956" y="1278"/>
                    <a:pt x="5115" y="2250"/>
                  </a:cubicBezTo>
                  <a:lnTo>
                    <a:pt x="3761" y="2250"/>
                  </a:lnTo>
                  <a:cubicBezTo>
                    <a:pt x="3615" y="2250"/>
                    <a:pt x="3495" y="2369"/>
                    <a:pt x="3495" y="2515"/>
                  </a:cubicBezTo>
                  <a:cubicBezTo>
                    <a:pt x="3495" y="2663"/>
                    <a:pt x="3615" y="2781"/>
                    <a:pt x="3761" y="2781"/>
                  </a:cubicBezTo>
                  <a:lnTo>
                    <a:pt x="5140" y="2781"/>
                  </a:lnTo>
                  <a:lnTo>
                    <a:pt x="5140" y="3147"/>
                  </a:lnTo>
                  <a:lnTo>
                    <a:pt x="3761" y="3147"/>
                  </a:lnTo>
                  <a:cubicBezTo>
                    <a:pt x="3615" y="3147"/>
                    <a:pt x="3495" y="3266"/>
                    <a:pt x="3495" y="3412"/>
                  </a:cubicBezTo>
                  <a:cubicBezTo>
                    <a:pt x="3495" y="3560"/>
                    <a:pt x="3615" y="3678"/>
                    <a:pt x="3761" y="3678"/>
                  </a:cubicBezTo>
                  <a:lnTo>
                    <a:pt x="5140" y="3678"/>
                  </a:lnTo>
                  <a:lnTo>
                    <a:pt x="5140" y="4045"/>
                  </a:lnTo>
                  <a:lnTo>
                    <a:pt x="3761" y="4045"/>
                  </a:lnTo>
                  <a:cubicBezTo>
                    <a:pt x="3615" y="4045"/>
                    <a:pt x="3495" y="4164"/>
                    <a:pt x="3495" y="4311"/>
                  </a:cubicBezTo>
                  <a:cubicBezTo>
                    <a:pt x="3495" y="4457"/>
                    <a:pt x="3615" y="4576"/>
                    <a:pt x="3761" y="4576"/>
                  </a:cubicBezTo>
                  <a:lnTo>
                    <a:pt x="5140" y="4576"/>
                  </a:lnTo>
                  <a:lnTo>
                    <a:pt x="5140" y="4942"/>
                  </a:lnTo>
                  <a:lnTo>
                    <a:pt x="3761" y="4942"/>
                  </a:lnTo>
                  <a:cubicBezTo>
                    <a:pt x="3615" y="4942"/>
                    <a:pt x="3495" y="5061"/>
                    <a:pt x="3495" y="5208"/>
                  </a:cubicBezTo>
                  <a:cubicBezTo>
                    <a:pt x="3495" y="5355"/>
                    <a:pt x="3615" y="5474"/>
                    <a:pt x="3761" y="5474"/>
                  </a:cubicBezTo>
                  <a:lnTo>
                    <a:pt x="5140" y="5474"/>
                  </a:lnTo>
                  <a:lnTo>
                    <a:pt x="5140" y="5838"/>
                  </a:lnTo>
                  <a:lnTo>
                    <a:pt x="4590" y="5838"/>
                  </a:lnTo>
                  <a:cubicBezTo>
                    <a:pt x="4443" y="5838"/>
                    <a:pt x="4324" y="5957"/>
                    <a:pt x="4324" y="6104"/>
                  </a:cubicBezTo>
                  <a:cubicBezTo>
                    <a:pt x="4324" y="6251"/>
                    <a:pt x="4443" y="6370"/>
                    <a:pt x="4590" y="6370"/>
                  </a:cubicBezTo>
                  <a:lnTo>
                    <a:pt x="5579" y="6370"/>
                  </a:lnTo>
                  <a:lnTo>
                    <a:pt x="5579" y="7341"/>
                  </a:lnTo>
                  <a:cubicBezTo>
                    <a:pt x="5579" y="7744"/>
                    <a:pt x="5480" y="8126"/>
                    <a:pt x="5306" y="8463"/>
                  </a:cubicBezTo>
                  <a:lnTo>
                    <a:pt x="846" y="8463"/>
                  </a:lnTo>
                  <a:cubicBezTo>
                    <a:pt x="673" y="8126"/>
                    <a:pt x="573" y="7744"/>
                    <a:pt x="573" y="7341"/>
                  </a:cubicBezTo>
                  <a:lnTo>
                    <a:pt x="573" y="6370"/>
                  </a:lnTo>
                  <a:lnTo>
                    <a:pt x="3136" y="6370"/>
                  </a:lnTo>
                  <a:cubicBezTo>
                    <a:pt x="3283" y="6370"/>
                    <a:pt x="3402" y="6251"/>
                    <a:pt x="3402" y="6104"/>
                  </a:cubicBezTo>
                  <a:cubicBezTo>
                    <a:pt x="3402" y="5958"/>
                    <a:pt x="3283" y="5838"/>
                    <a:pt x="3136" y="5838"/>
                  </a:cubicBezTo>
                  <a:lnTo>
                    <a:pt x="1012" y="5838"/>
                  </a:lnTo>
                  <a:lnTo>
                    <a:pt x="1012" y="5474"/>
                  </a:lnTo>
                  <a:lnTo>
                    <a:pt x="2391" y="5474"/>
                  </a:lnTo>
                  <a:cubicBezTo>
                    <a:pt x="2537" y="5474"/>
                    <a:pt x="2657" y="5355"/>
                    <a:pt x="2657" y="5208"/>
                  </a:cubicBezTo>
                  <a:cubicBezTo>
                    <a:pt x="2657" y="5061"/>
                    <a:pt x="2537" y="4942"/>
                    <a:pt x="2391" y="4942"/>
                  </a:cubicBezTo>
                  <a:lnTo>
                    <a:pt x="1012" y="4942"/>
                  </a:lnTo>
                  <a:lnTo>
                    <a:pt x="1012" y="4577"/>
                  </a:lnTo>
                  <a:lnTo>
                    <a:pt x="2391" y="4577"/>
                  </a:lnTo>
                  <a:cubicBezTo>
                    <a:pt x="2537" y="4577"/>
                    <a:pt x="2657" y="4457"/>
                    <a:pt x="2657" y="4311"/>
                  </a:cubicBezTo>
                  <a:cubicBezTo>
                    <a:pt x="2657" y="4164"/>
                    <a:pt x="2537" y="4045"/>
                    <a:pt x="2391" y="4045"/>
                  </a:cubicBezTo>
                  <a:lnTo>
                    <a:pt x="1012" y="4045"/>
                  </a:lnTo>
                  <a:lnTo>
                    <a:pt x="1012" y="3679"/>
                  </a:lnTo>
                  <a:lnTo>
                    <a:pt x="2391" y="3679"/>
                  </a:lnTo>
                  <a:cubicBezTo>
                    <a:pt x="2537" y="3679"/>
                    <a:pt x="2657" y="3560"/>
                    <a:pt x="2657" y="3413"/>
                  </a:cubicBezTo>
                  <a:cubicBezTo>
                    <a:pt x="2657" y="3266"/>
                    <a:pt x="2537" y="3147"/>
                    <a:pt x="2391" y="3147"/>
                  </a:cubicBezTo>
                  <a:lnTo>
                    <a:pt x="1012" y="3147"/>
                  </a:lnTo>
                  <a:lnTo>
                    <a:pt x="1012" y="2781"/>
                  </a:lnTo>
                  <a:lnTo>
                    <a:pt x="2391" y="2781"/>
                  </a:lnTo>
                  <a:cubicBezTo>
                    <a:pt x="2537" y="2781"/>
                    <a:pt x="2657" y="2662"/>
                    <a:pt x="2657" y="2515"/>
                  </a:cubicBezTo>
                  <a:cubicBezTo>
                    <a:pt x="2657" y="2368"/>
                    <a:pt x="2537" y="2250"/>
                    <a:pt x="2391" y="2250"/>
                  </a:cubicBezTo>
                  <a:lnTo>
                    <a:pt x="1038" y="2250"/>
                  </a:lnTo>
                  <a:cubicBezTo>
                    <a:pt x="1197" y="1278"/>
                    <a:pt x="2050" y="532"/>
                    <a:pt x="3077" y="532"/>
                  </a:cubicBezTo>
                  <a:close/>
                  <a:moveTo>
                    <a:pt x="4937" y="8995"/>
                  </a:moveTo>
                  <a:cubicBezTo>
                    <a:pt x="4478" y="9499"/>
                    <a:pt x="3814" y="9817"/>
                    <a:pt x="3077" y="9817"/>
                  </a:cubicBezTo>
                  <a:cubicBezTo>
                    <a:pt x="2338" y="9817"/>
                    <a:pt x="1674" y="9499"/>
                    <a:pt x="1216" y="8995"/>
                  </a:cubicBezTo>
                  <a:close/>
                  <a:moveTo>
                    <a:pt x="3477" y="10321"/>
                  </a:moveTo>
                  <a:lnTo>
                    <a:pt x="3477" y="11404"/>
                  </a:lnTo>
                  <a:lnTo>
                    <a:pt x="2676" y="11404"/>
                  </a:lnTo>
                  <a:lnTo>
                    <a:pt x="2676" y="10321"/>
                  </a:lnTo>
                  <a:cubicBezTo>
                    <a:pt x="2808" y="10339"/>
                    <a:pt x="2941" y="10348"/>
                    <a:pt x="3077" y="10348"/>
                  </a:cubicBezTo>
                  <a:cubicBezTo>
                    <a:pt x="3212" y="10348"/>
                    <a:pt x="3346" y="10339"/>
                    <a:pt x="3477" y="10321"/>
                  </a:cubicBezTo>
                  <a:close/>
                  <a:moveTo>
                    <a:pt x="3077" y="0"/>
                  </a:moveTo>
                  <a:cubicBezTo>
                    <a:pt x="1644" y="0"/>
                    <a:pt x="480" y="1155"/>
                    <a:pt x="480" y="2574"/>
                  </a:cubicBezTo>
                  <a:lnTo>
                    <a:pt x="480" y="5842"/>
                  </a:lnTo>
                  <a:cubicBezTo>
                    <a:pt x="233" y="5869"/>
                    <a:pt x="41" y="6078"/>
                    <a:pt x="41" y="6330"/>
                  </a:cubicBezTo>
                  <a:lnTo>
                    <a:pt x="41" y="7341"/>
                  </a:lnTo>
                  <a:cubicBezTo>
                    <a:pt x="41" y="8677"/>
                    <a:pt x="927" y="9812"/>
                    <a:pt x="2144" y="10203"/>
                  </a:cubicBezTo>
                  <a:lnTo>
                    <a:pt x="2144" y="11404"/>
                  </a:lnTo>
                  <a:lnTo>
                    <a:pt x="444" y="11404"/>
                  </a:lnTo>
                  <a:cubicBezTo>
                    <a:pt x="200" y="11404"/>
                    <a:pt x="0" y="11604"/>
                    <a:pt x="0" y="11848"/>
                  </a:cubicBezTo>
                  <a:lnTo>
                    <a:pt x="0" y="12398"/>
                  </a:lnTo>
                  <a:cubicBezTo>
                    <a:pt x="0" y="12643"/>
                    <a:pt x="200" y="12841"/>
                    <a:pt x="444" y="12841"/>
                  </a:cubicBezTo>
                  <a:lnTo>
                    <a:pt x="3668" y="12841"/>
                  </a:lnTo>
                  <a:cubicBezTo>
                    <a:pt x="3815" y="12841"/>
                    <a:pt x="3934" y="12722"/>
                    <a:pt x="3934" y="12576"/>
                  </a:cubicBezTo>
                  <a:cubicBezTo>
                    <a:pt x="3934" y="12428"/>
                    <a:pt x="3815" y="12310"/>
                    <a:pt x="3668" y="12310"/>
                  </a:cubicBezTo>
                  <a:lnTo>
                    <a:pt x="532" y="12310"/>
                  </a:lnTo>
                  <a:lnTo>
                    <a:pt x="532" y="11936"/>
                  </a:lnTo>
                  <a:lnTo>
                    <a:pt x="5620" y="11936"/>
                  </a:lnTo>
                  <a:lnTo>
                    <a:pt x="5620" y="12310"/>
                  </a:lnTo>
                  <a:lnTo>
                    <a:pt x="5157" y="12310"/>
                  </a:lnTo>
                  <a:cubicBezTo>
                    <a:pt x="5010" y="12310"/>
                    <a:pt x="4891" y="12428"/>
                    <a:pt x="4891" y="12576"/>
                  </a:cubicBezTo>
                  <a:cubicBezTo>
                    <a:pt x="4891" y="12722"/>
                    <a:pt x="5010" y="12841"/>
                    <a:pt x="5157" y="12841"/>
                  </a:cubicBezTo>
                  <a:lnTo>
                    <a:pt x="5709" y="12841"/>
                  </a:lnTo>
                  <a:cubicBezTo>
                    <a:pt x="5953" y="12841"/>
                    <a:pt x="6152" y="12643"/>
                    <a:pt x="6152" y="12398"/>
                  </a:cubicBezTo>
                  <a:lnTo>
                    <a:pt x="6152" y="11848"/>
                  </a:lnTo>
                  <a:cubicBezTo>
                    <a:pt x="6152" y="11604"/>
                    <a:pt x="5953" y="11404"/>
                    <a:pt x="5709" y="11404"/>
                  </a:cubicBezTo>
                  <a:lnTo>
                    <a:pt x="4008" y="11404"/>
                  </a:lnTo>
                  <a:lnTo>
                    <a:pt x="4008" y="10203"/>
                  </a:lnTo>
                  <a:cubicBezTo>
                    <a:pt x="5227" y="9812"/>
                    <a:pt x="6111" y="8677"/>
                    <a:pt x="6111" y="7341"/>
                  </a:cubicBezTo>
                  <a:lnTo>
                    <a:pt x="6111" y="6330"/>
                  </a:lnTo>
                  <a:cubicBezTo>
                    <a:pt x="6111" y="6078"/>
                    <a:pt x="5919" y="5869"/>
                    <a:pt x="5672" y="5842"/>
                  </a:cubicBezTo>
                  <a:lnTo>
                    <a:pt x="5672" y="2574"/>
                  </a:lnTo>
                  <a:cubicBezTo>
                    <a:pt x="5672" y="1155"/>
                    <a:pt x="4508" y="0"/>
                    <a:pt x="3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475;p64">
              <a:extLst>
                <a:ext uri="{FF2B5EF4-FFF2-40B4-BE49-F238E27FC236}">
                  <a16:creationId xmlns:a16="http://schemas.microsoft.com/office/drawing/2014/main" id="{AF0045A3-57E9-2F7D-5D26-29183DBF706D}"/>
                </a:ext>
              </a:extLst>
            </p:cNvPr>
            <p:cNvSpPr/>
            <p:nvPr/>
          </p:nvSpPr>
          <p:spPr>
            <a:xfrm>
              <a:off x="2662323" y="2288393"/>
              <a:ext cx="230381" cy="200299"/>
            </a:xfrm>
            <a:custGeom>
              <a:avLst/>
              <a:gdLst/>
              <a:ahLst/>
              <a:cxnLst/>
              <a:rect l="l" t="t" r="r" b="b"/>
              <a:pathLst>
                <a:path w="6946" h="6039" extrusionOk="0">
                  <a:moveTo>
                    <a:pt x="6413" y="532"/>
                  </a:moveTo>
                  <a:lnTo>
                    <a:pt x="6413" y="4205"/>
                  </a:lnTo>
                  <a:lnTo>
                    <a:pt x="5038" y="4205"/>
                  </a:lnTo>
                  <a:cubicBezTo>
                    <a:pt x="4870" y="4205"/>
                    <a:pt x="4669" y="4288"/>
                    <a:pt x="4549" y="4406"/>
                  </a:cubicBezTo>
                  <a:lnTo>
                    <a:pt x="3473" y="5472"/>
                  </a:lnTo>
                  <a:lnTo>
                    <a:pt x="2397" y="4406"/>
                  </a:lnTo>
                  <a:cubicBezTo>
                    <a:pt x="2277" y="4288"/>
                    <a:pt x="2075" y="4205"/>
                    <a:pt x="1907" y="4205"/>
                  </a:cubicBezTo>
                  <a:lnTo>
                    <a:pt x="532" y="4205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4293"/>
                  </a:lnTo>
                  <a:cubicBezTo>
                    <a:pt x="0" y="4537"/>
                    <a:pt x="198" y="4736"/>
                    <a:pt x="443" y="4736"/>
                  </a:cubicBezTo>
                  <a:lnTo>
                    <a:pt x="1907" y="4736"/>
                  </a:lnTo>
                  <a:cubicBezTo>
                    <a:pt x="1935" y="4736"/>
                    <a:pt x="2002" y="4764"/>
                    <a:pt x="2023" y="4784"/>
                  </a:cubicBezTo>
                  <a:lnTo>
                    <a:pt x="3160" y="5910"/>
                  </a:lnTo>
                  <a:cubicBezTo>
                    <a:pt x="3244" y="5993"/>
                    <a:pt x="3355" y="6038"/>
                    <a:pt x="3473" y="6038"/>
                  </a:cubicBezTo>
                  <a:cubicBezTo>
                    <a:pt x="3591" y="6038"/>
                    <a:pt x="3703" y="5993"/>
                    <a:pt x="3786" y="5910"/>
                  </a:cubicBezTo>
                  <a:lnTo>
                    <a:pt x="4922" y="4785"/>
                  </a:lnTo>
                  <a:cubicBezTo>
                    <a:pt x="4943" y="4764"/>
                    <a:pt x="5011" y="4736"/>
                    <a:pt x="5038" y="4736"/>
                  </a:cubicBezTo>
                  <a:lnTo>
                    <a:pt x="6503" y="4736"/>
                  </a:lnTo>
                  <a:cubicBezTo>
                    <a:pt x="6747" y="4736"/>
                    <a:pt x="6945" y="4537"/>
                    <a:pt x="6945" y="4293"/>
                  </a:cubicBezTo>
                  <a:lnTo>
                    <a:pt x="6945" y="443"/>
                  </a:lnTo>
                  <a:cubicBezTo>
                    <a:pt x="6945" y="198"/>
                    <a:pt x="6747" y="0"/>
                    <a:pt x="6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476;p64">
              <a:extLst>
                <a:ext uri="{FF2B5EF4-FFF2-40B4-BE49-F238E27FC236}">
                  <a16:creationId xmlns:a16="http://schemas.microsoft.com/office/drawing/2014/main" id="{FDE97F6D-BBCC-BEC1-743F-364833F06303}"/>
                </a:ext>
              </a:extLst>
            </p:cNvPr>
            <p:cNvSpPr/>
            <p:nvPr/>
          </p:nvSpPr>
          <p:spPr>
            <a:xfrm>
              <a:off x="2701262" y="2332208"/>
              <a:ext cx="17678" cy="68823"/>
            </a:xfrm>
            <a:custGeom>
              <a:avLst/>
              <a:gdLst/>
              <a:ahLst/>
              <a:cxnLst/>
              <a:rect l="l" t="t" r="r" b="b"/>
              <a:pathLst>
                <a:path w="533" h="2075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809"/>
                  </a:lnTo>
                  <a:cubicBezTo>
                    <a:pt x="1" y="1955"/>
                    <a:pt x="120" y="2075"/>
                    <a:pt x="267" y="2075"/>
                  </a:cubicBezTo>
                  <a:cubicBezTo>
                    <a:pt x="414" y="2075"/>
                    <a:pt x="533" y="1955"/>
                    <a:pt x="533" y="1809"/>
                  </a:cubicBezTo>
                  <a:lnTo>
                    <a:pt x="533" y="266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477;p64">
              <a:extLst>
                <a:ext uri="{FF2B5EF4-FFF2-40B4-BE49-F238E27FC236}">
                  <a16:creationId xmlns:a16="http://schemas.microsoft.com/office/drawing/2014/main" id="{A4E146A7-506A-80C2-F046-C51661C887BE}"/>
                </a:ext>
              </a:extLst>
            </p:cNvPr>
            <p:cNvSpPr/>
            <p:nvPr/>
          </p:nvSpPr>
          <p:spPr>
            <a:xfrm>
              <a:off x="2734993" y="2324214"/>
              <a:ext cx="17678" cy="84809"/>
            </a:xfrm>
            <a:custGeom>
              <a:avLst/>
              <a:gdLst/>
              <a:ahLst/>
              <a:cxnLst/>
              <a:rect l="l" t="t" r="r" b="b"/>
              <a:pathLst>
                <a:path w="533" h="2557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2291"/>
                  </a:lnTo>
                  <a:cubicBezTo>
                    <a:pt x="0" y="2438"/>
                    <a:pt x="119" y="2557"/>
                    <a:pt x="266" y="2557"/>
                  </a:cubicBezTo>
                  <a:cubicBezTo>
                    <a:pt x="413" y="2557"/>
                    <a:pt x="532" y="2438"/>
                    <a:pt x="532" y="2291"/>
                  </a:cubicBez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478;p64">
              <a:extLst>
                <a:ext uri="{FF2B5EF4-FFF2-40B4-BE49-F238E27FC236}">
                  <a16:creationId xmlns:a16="http://schemas.microsoft.com/office/drawing/2014/main" id="{D4BD85D7-A9EF-2DDC-CCFA-8DDF8C20A5C2}"/>
                </a:ext>
              </a:extLst>
            </p:cNvPr>
            <p:cNvSpPr/>
            <p:nvPr/>
          </p:nvSpPr>
          <p:spPr>
            <a:xfrm>
              <a:off x="2768658" y="2348990"/>
              <a:ext cx="17678" cy="35257"/>
            </a:xfrm>
            <a:custGeom>
              <a:avLst/>
              <a:gdLst/>
              <a:ahLst/>
              <a:cxnLst/>
              <a:rect l="l" t="t" r="r" b="b"/>
              <a:pathLst>
                <a:path w="533" h="106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796"/>
                  </a:lnTo>
                  <a:cubicBezTo>
                    <a:pt x="1" y="944"/>
                    <a:pt x="120" y="1062"/>
                    <a:pt x="267" y="1062"/>
                  </a:cubicBezTo>
                  <a:cubicBezTo>
                    <a:pt x="414" y="1062"/>
                    <a:pt x="533" y="943"/>
                    <a:pt x="533" y="796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479;p64">
              <a:extLst>
                <a:ext uri="{FF2B5EF4-FFF2-40B4-BE49-F238E27FC236}">
                  <a16:creationId xmlns:a16="http://schemas.microsoft.com/office/drawing/2014/main" id="{C5B1F348-6F65-2D3D-A643-26F42A94468A}"/>
                </a:ext>
              </a:extLst>
            </p:cNvPr>
            <p:cNvSpPr/>
            <p:nvPr/>
          </p:nvSpPr>
          <p:spPr>
            <a:xfrm>
              <a:off x="2802357" y="2333800"/>
              <a:ext cx="17678" cy="65638"/>
            </a:xfrm>
            <a:custGeom>
              <a:avLst/>
              <a:gdLst/>
              <a:ahLst/>
              <a:cxnLst/>
              <a:rect l="l" t="t" r="r" b="b"/>
              <a:pathLst>
                <a:path w="533" h="1979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712"/>
                  </a:lnTo>
                  <a:cubicBezTo>
                    <a:pt x="0" y="1859"/>
                    <a:pt x="119" y="1978"/>
                    <a:pt x="266" y="1978"/>
                  </a:cubicBezTo>
                  <a:cubicBezTo>
                    <a:pt x="413" y="1978"/>
                    <a:pt x="532" y="1859"/>
                    <a:pt x="532" y="171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480;p64">
              <a:extLst>
                <a:ext uri="{FF2B5EF4-FFF2-40B4-BE49-F238E27FC236}">
                  <a16:creationId xmlns:a16="http://schemas.microsoft.com/office/drawing/2014/main" id="{7BA26C8D-3564-04A6-85C9-4BBAC4C5ED82}"/>
                </a:ext>
              </a:extLst>
            </p:cNvPr>
            <p:cNvSpPr/>
            <p:nvPr/>
          </p:nvSpPr>
          <p:spPr>
            <a:xfrm>
              <a:off x="2836055" y="2346602"/>
              <a:ext cx="17678" cy="40066"/>
            </a:xfrm>
            <a:custGeom>
              <a:avLst/>
              <a:gdLst/>
              <a:ahLst/>
              <a:cxnLst/>
              <a:rect l="l" t="t" r="r" b="b"/>
              <a:pathLst>
                <a:path w="533" h="120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941"/>
                  </a:lnTo>
                  <a:cubicBezTo>
                    <a:pt x="1" y="1088"/>
                    <a:pt x="120" y="1207"/>
                    <a:pt x="267" y="1207"/>
                  </a:cubicBezTo>
                  <a:cubicBezTo>
                    <a:pt x="413" y="1207"/>
                    <a:pt x="533" y="1088"/>
                    <a:pt x="533" y="941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481;p64">
              <a:extLst>
                <a:ext uri="{FF2B5EF4-FFF2-40B4-BE49-F238E27FC236}">
                  <a16:creationId xmlns:a16="http://schemas.microsoft.com/office/drawing/2014/main" id="{1ED44AA9-C160-FEE6-3D7E-FA480791824C}"/>
                </a:ext>
              </a:extLst>
            </p:cNvPr>
            <p:cNvSpPr/>
            <p:nvPr/>
          </p:nvSpPr>
          <p:spPr>
            <a:xfrm>
              <a:off x="2947199" y="2333833"/>
              <a:ext cx="230415" cy="196882"/>
            </a:xfrm>
            <a:custGeom>
              <a:avLst/>
              <a:gdLst/>
              <a:ahLst/>
              <a:cxnLst/>
              <a:rect l="l" t="t" r="r" b="b"/>
              <a:pathLst>
                <a:path w="6947" h="5936" extrusionOk="0">
                  <a:moveTo>
                    <a:pt x="5290" y="1"/>
                  </a:moveTo>
                  <a:cubicBezTo>
                    <a:pt x="5143" y="1"/>
                    <a:pt x="5024" y="120"/>
                    <a:pt x="5024" y="267"/>
                  </a:cubicBezTo>
                  <a:cubicBezTo>
                    <a:pt x="5024" y="414"/>
                    <a:pt x="5143" y="533"/>
                    <a:pt x="5290" y="533"/>
                  </a:cubicBezTo>
                  <a:lnTo>
                    <a:pt x="6415" y="533"/>
                  </a:lnTo>
                  <a:lnTo>
                    <a:pt x="6415" y="4205"/>
                  </a:lnTo>
                  <a:lnTo>
                    <a:pt x="3614" y="4205"/>
                  </a:lnTo>
                  <a:cubicBezTo>
                    <a:pt x="3465" y="4205"/>
                    <a:pt x="3266" y="4266"/>
                    <a:pt x="3142" y="4348"/>
                  </a:cubicBezTo>
                  <a:lnTo>
                    <a:pt x="1783" y="5247"/>
                  </a:lnTo>
                  <a:lnTo>
                    <a:pt x="1783" y="4649"/>
                  </a:lnTo>
                  <a:cubicBezTo>
                    <a:pt x="1783" y="4405"/>
                    <a:pt x="1584" y="4205"/>
                    <a:pt x="1340" y="4205"/>
                  </a:cubicBezTo>
                  <a:lnTo>
                    <a:pt x="533" y="4205"/>
                  </a:lnTo>
                  <a:lnTo>
                    <a:pt x="533" y="533"/>
                  </a:lnTo>
                  <a:lnTo>
                    <a:pt x="3730" y="533"/>
                  </a:lnTo>
                  <a:cubicBezTo>
                    <a:pt x="3877" y="533"/>
                    <a:pt x="3996" y="415"/>
                    <a:pt x="3996" y="267"/>
                  </a:cubicBezTo>
                  <a:cubicBezTo>
                    <a:pt x="3996" y="120"/>
                    <a:pt x="3877" y="2"/>
                    <a:pt x="3730" y="2"/>
                  </a:cubicBezTo>
                  <a:lnTo>
                    <a:pt x="445" y="2"/>
                  </a:lnTo>
                  <a:cubicBezTo>
                    <a:pt x="200" y="2"/>
                    <a:pt x="1" y="200"/>
                    <a:pt x="1" y="444"/>
                  </a:cubicBezTo>
                  <a:lnTo>
                    <a:pt x="1" y="4295"/>
                  </a:lnTo>
                  <a:cubicBezTo>
                    <a:pt x="1" y="4539"/>
                    <a:pt x="200" y="4738"/>
                    <a:pt x="445" y="4738"/>
                  </a:cubicBezTo>
                  <a:lnTo>
                    <a:pt x="1252" y="4738"/>
                  </a:lnTo>
                  <a:lnTo>
                    <a:pt x="1252" y="5566"/>
                  </a:lnTo>
                  <a:cubicBezTo>
                    <a:pt x="1252" y="5711"/>
                    <a:pt x="1320" y="5835"/>
                    <a:pt x="1435" y="5896"/>
                  </a:cubicBezTo>
                  <a:cubicBezTo>
                    <a:pt x="1485" y="5923"/>
                    <a:pt x="1538" y="5935"/>
                    <a:pt x="1593" y="5935"/>
                  </a:cubicBezTo>
                  <a:cubicBezTo>
                    <a:pt x="1667" y="5935"/>
                    <a:pt x="1743" y="5913"/>
                    <a:pt x="1812" y="5867"/>
                  </a:cubicBezTo>
                  <a:lnTo>
                    <a:pt x="3435" y="4792"/>
                  </a:lnTo>
                  <a:cubicBezTo>
                    <a:pt x="3473" y="4766"/>
                    <a:pt x="3568" y="4738"/>
                    <a:pt x="3614" y="4738"/>
                  </a:cubicBezTo>
                  <a:lnTo>
                    <a:pt x="6503" y="4738"/>
                  </a:lnTo>
                  <a:cubicBezTo>
                    <a:pt x="6748" y="4738"/>
                    <a:pt x="6947" y="4539"/>
                    <a:pt x="6947" y="4295"/>
                  </a:cubicBezTo>
                  <a:lnTo>
                    <a:pt x="6947" y="444"/>
                  </a:lnTo>
                  <a:cubicBezTo>
                    <a:pt x="6947" y="200"/>
                    <a:pt x="6748" y="1"/>
                    <a:pt x="6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482;p64">
              <a:extLst>
                <a:ext uri="{FF2B5EF4-FFF2-40B4-BE49-F238E27FC236}">
                  <a16:creationId xmlns:a16="http://schemas.microsoft.com/office/drawing/2014/main" id="{740CFA1D-F6A6-FA5A-6016-C6F78C77EC86}"/>
                </a:ext>
              </a:extLst>
            </p:cNvPr>
            <p:cNvSpPr/>
            <p:nvPr/>
          </p:nvSpPr>
          <p:spPr>
            <a:xfrm>
              <a:off x="2986204" y="2377713"/>
              <a:ext cx="17678" cy="68823"/>
            </a:xfrm>
            <a:custGeom>
              <a:avLst/>
              <a:gdLst/>
              <a:ahLst/>
              <a:cxnLst/>
              <a:rect l="l" t="t" r="r" b="b"/>
              <a:pathLst>
                <a:path w="533" h="2075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808"/>
                  </a:lnTo>
                  <a:cubicBezTo>
                    <a:pt x="1" y="1955"/>
                    <a:pt x="120" y="2074"/>
                    <a:pt x="267" y="2074"/>
                  </a:cubicBezTo>
                  <a:cubicBezTo>
                    <a:pt x="413" y="2074"/>
                    <a:pt x="532" y="1955"/>
                    <a:pt x="532" y="1808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483;p64">
              <a:extLst>
                <a:ext uri="{FF2B5EF4-FFF2-40B4-BE49-F238E27FC236}">
                  <a16:creationId xmlns:a16="http://schemas.microsoft.com/office/drawing/2014/main" id="{F3A0CDC1-D1CA-9060-8EBE-2352895388A8}"/>
                </a:ext>
              </a:extLst>
            </p:cNvPr>
            <p:cNvSpPr/>
            <p:nvPr/>
          </p:nvSpPr>
          <p:spPr>
            <a:xfrm>
              <a:off x="3019902" y="2369687"/>
              <a:ext cx="17645" cy="84842"/>
            </a:xfrm>
            <a:custGeom>
              <a:avLst/>
              <a:gdLst/>
              <a:ahLst/>
              <a:cxnLst/>
              <a:rect l="l" t="t" r="r" b="b"/>
              <a:pathLst>
                <a:path w="532" h="2558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2292"/>
                  </a:lnTo>
                  <a:cubicBezTo>
                    <a:pt x="0" y="2438"/>
                    <a:pt x="119" y="2558"/>
                    <a:pt x="266" y="2558"/>
                  </a:cubicBezTo>
                  <a:cubicBezTo>
                    <a:pt x="413" y="2558"/>
                    <a:pt x="532" y="2438"/>
                    <a:pt x="532" y="229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484;p64">
              <a:extLst>
                <a:ext uri="{FF2B5EF4-FFF2-40B4-BE49-F238E27FC236}">
                  <a16:creationId xmlns:a16="http://schemas.microsoft.com/office/drawing/2014/main" id="{CA4E6F70-2816-D75B-04D6-AD1A420F674E}"/>
                </a:ext>
              </a:extLst>
            </p:cNvPr>
            <p:cNvSpPr/>
            <p:nvPr/>
          </p:nvSpPr>
          <p:spPr>
            <a:xfrm>
              <a:off x="3053600" y="2394496"/>
              <a:ext cx="17645" cy="35257"/>
            </a:xfrm>
            <a:custGeom>
              <a:avLst/>
              <a:gdLst/>
              <a:ahLst/>
              <a:cxnLst/>
              <a:rect l="l" t="t" r="r" b="b"/>
              <a:pathLst>
                <a:path w="532" h="1063" extrusionOk="0">
                  <a:moveTo>
                    <a:pt x="265" y="0"/>
                  </a:moveTo>
                  <a:cubicBezTo>
                    <a:pt x="119" y="0"/>
                    <a:pt x="1" y="120"/>
                    <a:pt x="1" y="266"/>
                  </a:cubicBezTo>
                  <a:lnTo>
                    <a:pt x="1" y="796"/>
                  </a:lnTo>
                  <a:cubicBezTo>
                    <a:pt x="1" y="943"/>
                    <a:pt x="119" y="1062"/>
                    <a:pt x="265" y="1062"/>
                  </a:cubicBezTo>
                  <a:cubicBezTo>
                    <a:pt x="413" y="1062"/>
                    <a:pt x="531" y="943"/>
                    <a:pt x="531" y="796"/>
                  </a:cubicBezTo>
                  <a:lnTo>
                    <a:pt x="531" y="266"/>
                  </a:lnTo>
                  <a:cubicBezTo>
                    <a:pt x="531" y="120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485;p64">
              <a:extLst>
                <a:ext uri="{FF2B5EF4-FFF2-40B4-BE49-F238E27FC236}">
                  <a16:creationId xmlns:a16="http://schemas.microsoft.com/office/drawing/2014/main" id="{AED95BE0-C777-96DD-017B-91EBD6DB9F29}"/>
                </a:ext>
              </a:extLst>
            </p:cNvPr>
            <p:cNvSpPr/>
            <p:nvPr/>
          </p:nvSpPr>
          <p:spPr>
            <a:xfrm>
              <a:off x="3087265" y="2379305"/>
              <a:ext cx="17678" cy="65638"/>
            </a:xfrm>
            <a:custGeom>
              <a:avLst/>
              <a:gdLst/>
              <a:ahLst/>
              <a:cxnLst/>
              <a:rect l="l" t="t" r="r" b="b"/>
              <a:pathLst>
                <a:path w="533" h="1979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712"/>
                  </a:lnTo>
                  <a:cubicBezTo>
                    <a:pt x="1" y="1859"/>
                    <a:pt x="120" y="1978"/>
                    <a:pt x="267" y="1978"/>
                  </a:cubicBezTo>
                  <a:cubicBezTo>
                    <a:pt x="414" y="1978"/>
                    <a:pt x="533" y="1859"/>
                    <a:pt x="533" y="1712"/>
                  </a:cubicBezTo>
                  <a:lnTo>
                    <a:pt x="533" y="266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486;p64">
              <a:extLst>
                <a:ext uri="{FF2B5EF4-FFF2-40B4-BE49-F238E27FC236}">
                  <a16:creationId xmlns:a16="http://schemas.microsoft.com/office/drawing/2014/main" id="{B8BA7F2B-6469-5E48-F862-031CF65FEB05}"/>
                </a:ext>
              </a:extLst>
            </p:cNvPr>
            <p:cNvSpPr/>
            <p:nvPr/>
          </p:nvSpPr>
          <p:spPr>
            <a:xfrm>
              <a:off x="3120964" y="2392075"/>
              <a:ext cx="17678" cy="40033"/>
            </a:xfrm>
            <a:custGeom>
              <a:avLst/>
              <a:gdLst/>
              <a:ahLst/>
              <a:cxnLst/>
              <a:rect l="l" t="t" r="r" b="b"/>
              <a:pathLst>
                <a:path w="533" h="1207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941"/>
                  </a:lnTo>
                  <a:cubicBezTo>
                    <a:pt x="0" y="1088"/>
                    <a:pt x="120" y="1207"/>
                    <a:pt x="266" y="1207"/>
                  </a:cubicBezTo>
                  <a:cubicBezTo>
                    <a:pt x="413" y="1207"/>
                    <a:pt x="532" y="1088"/>
                    <a:pt x="532" y="941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487;p64">
              <a:extLst>
                <a:ext uri="{FF2B5EF4-FFF2-40B4-BE49-F238E27FC236}">
                  <a16:creationId xmlns:a16="http://schemas.microsoft.com/office/drawing/2014/main" id="{3C5E5F26-1118-C092-BD16-07387284C792}"/>
                </a:ext>
              </a:extLst>
            </p:cNvPr>
            <p:cNvSpPr/>
            <p:nvPr/>
          </p:nvSpPr>
          <p:spPr>
            <a:xfrm>
              <a:off x="3026735" y="2670184"/>
              <a:ext cx="25837" cy="77413"/>
            </a:xfrm>
            <a:custGeom>
              <a:avLst/>
              <a:gdLst/>
              <a:ahLst/>
              <a:cxnLst/>
              <a:rect l="l" t="t" r="r" b="b"/>
              <a:pathLst>
                <a:path w="779" h="2334" extrusionOk="0">
                  <a:moveTo>
                    <a:pt x="303" y="0"/>
                  </a:moveTo>
                  <a:cubicBezTo>
                    <a:pt x="264" y="0"/>
                    <a:pt x="224" y="9"/>
                    <a:pt x="186" y="28"/>
                  </a:cubicBezTo>
                  <a:cubicBezTo>
                    <a:pt x="55" y="92"/>
                    <a:pt x="0" y="251"/>
                    <a:pt x="65" y="384"/>
                  </a:cubicBezTo>
                  <a:cubicBezTo>
                    <a:pt x="185" y="629"/>
                    <a:pt x="247" y="893"/>
                    <a:pt x="247" y="1167"/>
                  </a:cubicBezTo>
                  <a:cubicBezTo>
                    <a:pt x="247" y="1441"/>
                    <a:pt x="185" y="1705"/>
                    <a:pt x="65" y="1951"/>
                  </a:cubicBezTo>
                  <a:cubicBezTo>
                    <a:pt x="0" y="2082"/>
                    <a:pt x="55" y="2241"/>
                    <a:pt x="186" y="2307"/>
                  </a:cubicBezTo>
                  <a:cubicBezTo>
                    <a:pt x="224" y="2325"/>
                    <a:pt x="264" y="2334"/>
                    <a:pt x="303" y="2334"/>
                  </a:cubicBezTo>
                  <a:cubicBezTo>
                    <a:pt x="402" y="2334"/>
                    <a:pt x="496" y="2279"/>
                    <a:pt x="543" y="2185"/>
                  </a:cubicBezTo>
                  <a:cubicBezTo>
                    <a:pt x="699" y="1867"/>
                    <a:pt x="779" y="1524"/>
                    <a:pt x="779" y="1167"/>
                  </a:cubicBezTo>
                  <a:cubicBezTo>
                    <a:pt x="779" y="811"/>
                    <a:pt x="699" y="468"/>
                    <a:pt x="543" y="149"/>
                  </a:cubicBezTo>
                  <a:cubicBezTo>
                    <a:pt x="496" y="55"/>
                    <a:pt x="40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488;p64">
              <a:extLst>
                <a:ext uri="{FF2B5EF4-FFF2-40B4-BE49-F238E27FC236}">
                  <a16:creationId xmlns:a16="http://schemas.microsoft.com/office/drawing/2014/main" id="{3D673CF0-A269-297D-C9F6-E19C27404A17}"/>
                </a:ext>
              </a:extLst>
            </p:cNvPr>
            <p:cNvSpPr/>
            <p:nvPr/>
          </p:nvSpPr>
          <p:spPr>
            <a:xfrm>
              <a:off x="2993667" y="2685375"/>
              <a:ext cx="22521" cy="47032"/>
            </a:xfrm>
            <a:custGeom>
              <a:avLst/>
              <a:gdLst/>
              <a:ahLst/>
              <a:cxnLst/>
              <a:rect l="l" t="t" r="r" b="b"/>
              <a:pathLst>
                <a:path w="679" h="1418" extrusionOk="0">
                  <a:moveTo>
                    <a:pt x="304" y="0"/>
                  </a:moveTo>
                  <a:cubicBezTo>
                    <a:pt x="263" y="0"/>
                    <a:pt x="222" y="10"/>
                    <a:pt x="183" y="30"/>
                  </a:cubicBezTo>
                  <a:cubicBezTo>
                    <a:pt x="52" y="97"/>
                    <a:pt x="0" y="258"/>
                    <a:pt x="68" y="388"/>
                  </a:cubicBezTo>
                  <a:cubicBezTo>
                    <a:pt x="121" y="490"/>
                    <a:pt x="146" y="597"/>
                    <a:pt x="146" y="709"/>
                  </a:cubicBezTo>
                  <a:cubicBezTo>
                    <a:pt x="146" y="821"/>
                    <a:pt x="121" y="929"/>
                    <a:pt x="68" y="1031"/>
                  </a:cubicBezTo>
                  <a:cubicBezTo>
                    <a:pt x="1" y="1161"/>
                    <a:pt x="53" y="1321"/>
                    <a:pt x="183" y="1388"/>
                  </a:cubicBezTo>
                  <a:cubicBezTo>
                    <a:pt x="222" y="1409"/>
                    <a:pt x="263" y="1418"/>
                    <a:pt x="304" y="1418"/>
                  </a:cubicBezTo>
                  <a:cubicBezTo>
                    <a:pt x="401" y="1418"/>
                    <a:pt x="494" y="1365"/>
                    <a:pt x="542" y="1273"/>
                  </a:cubicBezTo>
                  <a:cubicBezTo>
                    <a:pt x="632" y="1096"/>
                    <a:pt x="678" y="906"/>
                    <a:pt x="678" y="709"/>
                  </a:cubicBezTo>
                  <a:cubicBezTo>
                    <a:pt x="678" y="511"/>
                    <a:pt x="632" y="322"/>
                    <a:pt x="541" y="145"/>
                  </a:cubicBezTo>
                  <a:cubicBezTo>
                    <a:pt x="494" y="53"/>
                    <a:pt x="401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489;p64">
              <a:extLst>
                <a:ext uri="{FF2B5EF4-FFF2-40B4-BE49-F238E27FC236}">
                  <a16:creationId xmlns:a16="http://schemas.microsoft.com/office/drawing/2014/main" id="{53B9EA81-CF63-5A7E-58F3-DF9A543182C4}"/>
                </a:ext>
              </a:extLst>
            </p:cNvPr>
            <p:cNvSpPr/>
            <p:nvPr/>
          </p:nvSpPr>
          <p:spPr>
            <a:xfrm>
              <a:off x="3059736" y="2654994"/>
              <a:ext cx="29254" cy="107794"/>
            </a:xfrm>
            <a:custGeom>
              <a:avLst/>
              <a:gdLst/>
              <a:ahLst/>
              <a:cxnLst/>
              <a:rect l="l" t="t" r="r" b="b"/>
              <a:pathLst>
                <a:path w="882" h="3250" extrusionOk="0">
                  <a:moveTo>
                    <a:pt x="304" y="1"/>
                  </a:moveTo>
                  <a:cubicBezTo>
                    <a:pt x="265" y="1"/>
                    <a:pt x="226" y="9"/>
                    <a:pt x="188" y="28"/>
                  </a:cubicBezTo>
                  <a:cubicBezTo>
                    <a:pt x="56" y="91"/>
                    <a:pt x="0" y="251"/>
                    <a:pt x="64" y="383"/>
                  </a:cubicBezTo>
                  <a:cubicBezTo>
                    <a:pt x="253" y="773"/>
                    <a:pt x="349" y="1191"/>
                    <a:pt x="349" y="1625"/>
                  </a:cubicBezTo>
                  <a:cubicBezTo>
                    <a:pt x="349" y="2060"/>
                    <a:pt x="253" y="2478"/>
                    <a:pt x="64" y="2868"/>
                  </a:cubicBezTo>
                  <a:cubicBezTo>
                    <a:pt x="0" y="3000"/>
                    <a:pt x="56" y="3159"/>
                    <a:pt x="188" y="3223"/>
                  </a:cubicBezTo>
                  <a:cubicBezTo>
                    <a:pt x="225" y="3241"/>
                    <a:pt x="264" y="3250"/>
                    <a:pt x="303" y="3250"/>
                  </a:cubicBezTo>
                  <a:cubicBezTo>
                    <a:pt x="402" y="3250"/>
                    <a:pt x="497" y="3194"/>
                    <a:pt x="542" y="3100"/>
                  </a:cubicBezTo>
                  <a:cubicBezTo>
                    <a:pt x="767" y="2637"/>
                    <a:pt x="881" y="2141"/>
                    <a:pt x="881" y="1625"/>
                  </a:cubicBezTo>
                  <a:cubicBezTo>
                    <a:pt x="881" y="1110"/>
                    <a:pt x="767" y="614"/>
                    <a:pt x="543" y="151"/>
                  </a:cubicBezTo>
                  <a:cubicBezTo>
                    <a:pt x="497" y="56"/>
                    <a:pt x="402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490;p64">
              <a:extLst>
                <a:ext uri="{FF2B5EF4-FFF2-40B4-BE49-F238E27FC236}">
                  <a16:creationId xmlns:a16="http://schemas.microsoft.com/office/drawing/2014/main" id="{372E881F-6025-9111-7962-093F4F3ABF14}"/>
                </a:ext>
              </a:extLst>
            </p:cNvPr>
            <p:cNvSpPr/>
            <p:nvPr/>
          </p:nvSpPr>
          <p:spPr>
            <a:xfrm>
              <a:off x="2687862" y="2670184"/>
              <a:ext cx="25871" cy="77446"/>
            </a:xfrm>
            <a:custGeom>
              <a:avLst/>
              <a:gdLst/>
              <a:ahLst/>
              <a:cxnLst/>
              <a:rect l="l" t="t" r="r" b="b"/>
              <a:pathLst>
                <a:path w="780" h="2335" extrusionOk="0">
                  <a:moveTo>
                    <a:pt x="476" y="0"/>
                  </a:moveTo>
                  <a:cubicBezTo>
                    <a:pt x="378" y="0"/>
                    <a:pt x="284" y="55"/>
                    <a:pt x="237" y="149"/>
                  </a:cubicBezTo>
                  <a:cubicBezTo>
                    <a:pt x="80" y="468"/>
                    <a:pt x="0" y="811"/>
                    <a:pt x="0" y="1167"/>
                  </a:cubicBezTo>
                  <a:cubicBezTo>
                    <a:pt x="0" y="1524"/>
                    <a:pt x="80" y="1867"/>
                    <a:pt x="237" y="2186"/>
                  </a:cubicBezTo>
                  <a:cubicBezTo>
                    <a:pt x="284" y="2279"/>
                    <a:pt x="378" y="2335"/>
                    <a:pt x="476" y="2335"/>
                  </a:cubicBezTo>
                  <a:cubicBezTo>
                    <a:pt x="516" y="2335"/>
                    <a:pt x="556" y="2325"/>
                    <a:pt x="594" y="2307"/>
                  </a:cubicBezTo>
                  <a:cubicBezTo>
                    <a:pt x="725" y="2242"/>
                    <a:pt x="780" y="2083"/>
                    <a:pt x="715" y="1951"/>
                  </a:cubicBezTo>
                  <a:cubicBezTo>
                    <a:pt x="594" y="1705"/>
                    <a:pt x="532" y="1441"/>
                    <a:pt x="532" y="1167"/>
                  </a:cubicBezTo>
                  <a:cubicBezTo>
                    <a:pt x="532" y="893"/>
                    <a:pt x="594" y="629"/>
                    <a:pt x="715" y="384"/>
                  </a:cubicBezTo>
                  <a:cubicBezTo>
                    <a:pt x="780" y="251"/>
                    <a:pt x="725" y="92"/>
                    <a:pt x="594" y="28"/>
                  </a:cubicBezTo>
                  <a:cubicBezTo>
                    <a:pt x="556" y="9"/>
                    <a:pt x="516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491;p64">
              <a:extLst>
                <a:ext uri="{FF2B5EF4-FFF2-40B4-BE49-F238E27FC236}">
                  <a16:creationId xmlns:a16="http://schemas.microsoft.com/office/drawing/2014/main" id="{916F049D-09A8-6A36-EFC5-E5097A9ACEE5}"/>
                </a:ext>
              </a:extLst>
            </p:cNvPr>
            <p:cNvSpPr/>
            <p:nvPr/>
          </p:nvSpPr>
          <p:spPr>
            <a:xfrm>
              <a:off x="2724247" y="2685375"/>
              <a:ext cx="22521" cy="47065"/>
            </a:xfrm>
            <a:custGeom>
              <a:avLst/>
              <a:gdLst/>
              <a:ahLst/>
              <a:cxnLst/>
              <a:rect l="l" t="t" r="r" b="b"/>
              <a:pathLst>
                <a:path w="679" h="1419" extrusionOk="0">
                  <a:moveTo>
                    <a:pt x="376" y="0"/>
                  </a:moveTo>
                  <a:cubicBezTo>
                    <a:pt x="279" y="0"/>
                    <a:pt x="185" y="53"/>
                    <a:pt x="138" y="145"/>
                  </a:cubicBezTo>
                  <a:cubicBezTo>
                    <a:pt x="47" y="322"/>
                    <a:pt x="1" y="511"/>
                    <a:pt x="1" y="709"/>
                  </a:cubicBezTo>
                  <a:cubicBezTo>
                    <a:pt x="1" y="907"/>
                    <a:pt x="47" y="1096"/>
                    <a:pt x="138" y="1274"/>
                  </a:cubicBezTo>
                  <a:cubicBezTo>
                    <a:pt x="186" y="1365"/>
                    <a:pt x="279" y="1419"/>
                    <a:pt x="375" y="1419"/>
                  </a:cubicBezTo>
                  <a:cubicBezTo>
                    <a:pt x="416" y="1419"/>
                    <a:pt x="458" y="1409"/>
                    <a:pt x="497" y="1389"/>
                  </a:cubicBezTo>
                  <a:cubicBezTo>
                    <a:pt x="627" y="1321"/>
                    <a:pt x="679" y="1161"/>
                    <a:pt x="611" y="1031"/>
                  </a:cubicBezTo>
                  <a:cubicBezTo>
                    <a:pt x="559" y="929"/>
                    <a:pt x="533" y="821"/>
                    <a:pt x="533" y="709"/>
                  </a:cubicBezTo>
                  <a:cubicBezTo>
                    <a:pt x="533" y="597"/>
                    <a:pt x="559" y="490"/>
                    <a:pt x="611" y="388"/>
                  </a:cubicBezTo>
                  <a:cubicBezTo>
                    <a:pt x="679" y="258"/>
                    <a:pt x="627" y="97"/>
                    <a:pt x="497" y="30"/>
                  </a:cubicBezTo>
                  <a:cubicBezTo>
                    <a:pt x="458" y="10"/>
                    <a:pt x="41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492;p64">
              <a:extLst>
                <a:ext uri="{FF2B5EF4-FFF2-40B4-BE49-F238E27FC236}">
                  <a16:creationId xmlns:a16="http://schemas.microsoft.com/office/drawing/2014/main" id="{D570BA31-FFA1-33C8-DB22-E2510B0B7A2A}"/>
                </a:ext>
              </a:extLst>
            </p:cNvPr>
            <p:cNvSpPr/>
            <p:nvPr/>
          </p:nvSpPr>
          <p:spPr>
            <a:xfrm>
              <a:off x="2651478" y="2654994"/>
              <a:ext cx="29254" cy="107794"/>
            </a:xfrm>
            <a:custGeom>
              <a:avLst/>
              <a:gdLst/>
              <a:ahLst/>
              <a:cxnLst/>
              <a:rect l="l" t="t" r="r" b="b"/>
              <a:pathLst>
                <a:path w="882" h="3250" extrusionOk="0">
                  <a:moveTo>
                    <a:pt x="577" y="1"/>
                  </a:moveTo>
                  <a:cubicBezTo>
                    <a:pt x="479" y="1"/>
                    <a:pt x="384" y="56"/>
                    <a:pt x="339" y="151"/>
                  </a:cubicBezTo>
                  <a:cubicBezTo>
                    <a:pt x="115" y="613"/>
                    <a:pt x="1" y="1109"/>
                    <a:pt x="1" y="1625"/>
                  </a:cubicBezTo>
                  <a:cubicBezTo>
                    <a:pt x="1" y="2141"/>
                    <a:pt x="115" y="2637"/>
                    <a:pt x="339" y="3100"/>
                  </a:cubicBezTo>
                  <a:cubicBezTo>
                    <a:pt x="385" y="3194"/>
                    <a:pt x="479" y="3250"/>
                    <a:pt x="578" y="3250"/>
                  </a:cubicBezTo>
                  <a:cubicBezTo>
                    <a:pt x="617" y="3250"/>
                    <a:pt x="657" y="3241"/>
                    <a:pt x="694" y="3223"/>
                  </a:cubicBezTo>
                  <a:cubicBezTo>
                    <a:pt x="826" y="3159"/>
                    <a:pt x="882" y="3000"/>
                    <a:pt x="817" y="2868"/>
                  </a:cubicBezTo>
                  <a:cubicBezTo>
                    <a:pt x="628" y="2478"/>
                    <a:pt x="533" y="2060"/>
                    <a:pt x="533" y="1625"/>
                  </a:cubicBezTo>
                  <a:cubicBezTo>
                    <a:pt x="533" y="1190"/>
                    <a:pt x="628" y="772"/>
                    <a:pt x="817" y="383"/>
                  </a:cubicBezTo>
                  <a:cubicBezTo>
                    <a:pt x="881" y="251"/>
                    <a:pt x="826" y="91"/>
                    <a:pt x="694" y="28"/>
                  </a:cubicBezTo>
                  <a:cubicBezTo>
                    <a:pt x="656" y="9"/>
                    <a:pt x="61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493;p64">
              <a:extLst>
                <a:ext uri="{FF2B5EF4-FFF2-40B4-BE49-F238E27FC236}">
                  <a16:creationId xmlns:a16="http://schemas.microsoft.com/office/drawing/2014/main" id="{280E69B8-92E0-2A29-7296-CE69B4DAA926}"/>
                </a:ext>
              </a:extLst>
            </p:cNvPr>
            <p:cNvSpPr/>
            <p:nvPr/>
          </p:nvSpPr>
          <p:spPr>
            <a:xfrm>
              <a:off x="2825043" y="2695591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8"/>
                  </a:cubicBezTo>
                  <a:cubicBezTo>
                    <a:pt x="29" y="128"/>
                    <a:pt x="0" y="196"/>
                    <a:pt x="0" y="267"/>
                  </a:cubicBezTo>
                  <a:cubicBezTo>
                    <a:pt x="0" y="337"/>
                    <a:pt x="29" y="404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4"/>
                    <a:pt x="532" y="337"/>
                    <a:pt x="532" y="267"/>
                  </a:cubicBezTo>
                  <a:cubicBezTo>
                    <a:pt x="532" y="196"/>
                    <a:pt x="503" y="128"/>
                    <a:pt x="454" y="78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494;p64">
              <a:extLst>
                <a:ext uri="{FF2B5EF4-FFF2-40B4-BE49-F238E27FC236}">
                  <a16:creationId xmlns:a16="http://schemas.microsoft.com/office/drawing/2014/main" id="{095A05E8-2856-6DB4-1603-772C5E9BDD60}"/>
                </a:ext>
              </a:extLst>
            </p:cNvPr>
            <p:cNvSpPr/>
            <p:nvPr/>
          </p:nvSpPr>
          <p:spPr>
            <a:xfrm>
              <a:off x="2861395" y="2695591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28" y="128"/>
                    <a:pt x="1" y="196"/>
                    <a:pt x="1" y="267"/>
                  </a:cubicBezTo>
                  <a:cubicBezTo>
                    <a:pt x="1" y="337"/>
                    <a:pt x="28" y="404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4"/>
                    <a:pt x="532" y="337"/>
                    <a:pt x="532" y="267"/>
                  </a:cubicBezTo>
                  <a:cubicBezTo>
                    <a:pt x="532" y="196"/>
                    <a:pt x="504" y="128"/>
                    <a:pt x="454" y="78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495;p64">
              <a:extLst>
                <a:ext uri="{FF2B5EF4-FFF2-40B4-BE49-F238E27FC236}">
                  <a16:creationId xmlns:a16="http://schemas.microsoft.com/office/drawing/2014/main" id="{17242E1D-5EB4-4319-5F97-D67FCA4914BF}"/>
                </a:ext>
              </a:extLst>
            </p:cNvPr>
            <p:cNvSpPr/>
            <p:nvPr/>
          </p:nvSpPr>
          <p:spPr>
            <a:xfrm>
              <a:off x="2897779" y="2695591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8"/>
                  </a:cubicBezTo>
                  <a:cubicBezTo>
                    <a:pt x="29" y="128"/>
                    <a:pt x="0" y="196"/>
                    <a:pt x="0" y="267"/>
                  </a:cubicBezTo>
                  <a:cubicBezTo>
                    <a:pt x="0" y="337"/>
                    <a:pt x="29" y="404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4"/>
                    <a:pt x="532" y="337"/>
                    <a:pt x="532" y="267"/>
                  </a:cubicBezTo>
                  <a:cubicBezTo>
                    <a:pt x="532" y="196"/>
                    <a:pt x="503" y="128"/>
                    <a:pt x="454" y="78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24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3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82" name="Google Shape;2282;p63"/>
          <p:cNvSpPr txBox="1">
            <a:spLocks noGrp="1"/>
          </p:cNvSpPr>
          <p:nvPr>
            <p:ph type="subTitle" idx="1"/>
          </p:nvPr>
        </p:nvSpPr>
        <p:spPr>
          <a:xfrm>
            <a:off x="2324975" y="1846500"/>
            <a:ext cx="4448100" cy="291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DO YOU HAVE ANY QUESTIONS?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2283" name="Google Shape;2283;p63"/>
          <p:cNvSpPr txBox="1"/>
          <p:nvPr/>
        </p:nvSpPr>
        <p:spPr>
          <a:xfrm>
            <a:off x="2001205" y="3685892"/>
            <a:ext cx="5254717" cy="477714"/>
          </a:xfrm>
          <a:prstGeom prst="rect">
            <a:avLst/>
          </a:prstGeom>
          <a:solidFill>
            <a:srgbClr val="27163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7" name="Google Shape;2297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2" name="Google Shape;2302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303" name="Google Shape;230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306" name="Google Shape;230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309" name="Google Shape;2309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2" descr="אפקה - המכללה האקדמית להנדסה בתל-אביב אפקה-נט לסטודנטים ולסטודנטיות">
            <a:extLst>
              <a:ext uri="{FF2B5EF4-FFF2-40B4-BE49-F238E27FC236}">
                <a16:creationId xmlns:a16="http://schemas.microsoft.com/office/drawing/2014/main" id="{9C97FAF7-51FF-90AB-0D05-9F5A08A4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11" y="3331494"/>
            <a:ext cx="5807769" cy="14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52;p35">
            <a:extLst>
              <a:ext uri="{FF2B5EF4-FFF2-40B4-BE49-F238E27FC236}">
                <a16:creationId xmlns:a16="http://schemas.microsoft.com/office/drawing/2014/main" id="{3845D5EB-DF87-BD16-E523-CEC7B76B568C}"/>
              </a:ext>
            </a:extLst>
          </p:cNvPr>
          <p:cNvSpPr txBox="1">
            <a:spLocks/>
          </p:cNvSpPr>
          <p:nvPr/>
        </p:nvSpPr>
        <p:spPr>
          <a:xfrm>
            <a:off x="2932361" y="2059868"/>
            <a:ext cx="4528800" cy="37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/>
              <a:t>Din </a:t>
            </a:r>
            <a:r>
              <a:rPr lang="en-US" dirty="0" err="1"/>
              <a:t>Kosberg</a:t>
            </a:r>
            <a:r>
              <a:rPr lang="en-US" dirty="0"/>
              <a:t> -  315424671</a:t>
            </a:r>
          </a:p>
          <a:p>
            <a:pPr marL="0" indent="0" algn="l"/>
            <a:r>
              <a:rPr lang="en-US" dirty="0"/>
              <a:t>Ryan (Ran) Wright - 305109613</a:t>
            </a:r>
          </a:p>
          <a:p>
            <a:pPr marL="0" indent="0" algn="l"/>
            <a:r>
              <a:rPr lang="en-US" dirty="0"/>
              <a:t>Matan Oz - 318549607</a:t>
            </a:r>
          </a:p>
        </p:txBody>
      </p:sp>
    </p:spTree>
    <p:extLst>
      <p:ext uri="{BB962C8B-B14F-4D97-AF65-F5344CB8AC3E}">
        <p14:creationId xmlns:p14="http://schemas.microsoft.com/office/powerpoint/2010/main" val="54842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Histopathologic Cancer Detection</a:t>
            </a:r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What's the challenge?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2" y="2154035"/>
            <a:ext cx="263928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lang="en-US" dirty="0"/>
              <a:t>Lack of Mechanism for Handling Uncertainty</a:t>
            </a:r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3" y="2154035"/>
            <a:ext cx="4119585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Background &amp; Motivation </a:t>
            </a:r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3" y="2719281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RejectionGate</a:t>
            </a:r>
            <a:r>
              <a:rPr lang="en-US" dirty="0"/>
              <a:t> Architecture</a:t>
            </a:r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2719281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271928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 </a:t>
            </a: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subTitle" idx="16"/>
          </p:nvPr>
        </p:nvSpPr>
        <p:spPr>
          <a:xfrm>
            <a:off x="5784713" y="3345109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significant key milestones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3352366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54643" y="3352366"/>
            <a:ext cx="431552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Milestones</a:t>
            </a: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40;p35">
            <a:extLst>
              <a:ext uri="{FF2B5EF4-FFF2-40B4-BE49-F238E27FC236}">
                <a16:creationId xmlns:a16="http://schemas.microsoft.com/office/drawing/2014/main" id="{37EB6DE1-6528-FD29-C427-34F88DB1D3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7816013">
            <a:off x="-746466" y="3183857"/>
            <a:ext cx="1810944" cy="166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92;p54">
            <a:extLst>
              <a:ext uri="{FF2B5EF4-FFF2-40B4-BE49-F238E27FC236}">
                <a16:creationId xmlns:a16="http://schemas.microsoft.com/office/drawing/2014/main" id="{523E5128-BE7C-D115-11B3-C49B01215FE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7105434">
            <a:off x="577486" y="3865277"/>
            <a:ext cx="1938278" cy="221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826852" y="3121088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Histopathologic Cancer Detection</a:t>
            </a: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What's the challenge?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reast Cancer Detection using Deep Learning | Sopra Steria">
            <a:extLst>
              <a:ext uri="{FF2B5EF4-FFF2-40B4-BE49-F238E27FC236}">
                <a16:creationId xmlns:a16="http://schemas.microsoft.com/office/drawing/2014/main" id="{0F41DF66-C873-ABD0-27D1-38FE9F25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94" y="2404023"/>
            <a:ext cx="2867345" cy="19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3" name="Google Shape;1303;p38"/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 rot="4529068">
            <a:off x="-653232" y="3928950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385060" y="555123"/>
            <a:ext cx="784453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Histopathologic Cancer Detection</a:t>
            </a:r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366548" y="1048503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The process of diagnosing cancer by analyzing </a:t>
            </a:r>
            <a:r>
              <a:rPr lang="en-US" b="1" dirty="0"/>
              <a:t>HE-stained histopathological images</a:t>
            </a:r>
            <a:r>
              <a:rPr lang="en-US" dirty="0"/>
              <a:t> (tissue samples under a microscope).</a:t>
            </a:r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871085" y="997099"/>
            <a:ext cx="2387473" cy="228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-17883" y="4017780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152297">
            <a:off x="3550874" y="3995146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D11964-ECE5-7A4E-5740-C630BDB0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4556250" y="1779842"/>
            <a:ext cx="3978674" cy="266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9">
            <a:alphaModFix/>
          </a:blip>
          <a:srcRect l="22009" r="18455"/>
          <a:stretch/>
        </p:blipFill>
        <p:spPr>
          <a:xfrm rot="3321565">
            <a:off x="4048688" y="2176798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9">
            <a:alphaModFix/>
          </a:blip>
          <a:srcRect l="22009" r="18455"/>
          <a:stretch/>
        </p:blipFill>
        <p:spPr>
          <a:xfrm rot="-1020103">
            <a:off x="8458869" y="177941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Left Arrow 2">
            <a:extLst>
              <a:ext uri="{FF2B5EF4-FFF2-40B4-BE49-F238E27FC236}">
                <a16:creationId xmlns:a16="http://schemas.microsoft.com/office/drawing/2014/main" id="{D6F828BE-D6B9-77AF-A9D3-6E26FE09F5AC}"/>
              </a:ext>
            </a:extLst>
          </p:cNvPr>
          <p:cNvSpPr/>
          <p:nvPr/>
        </p:nvSpPr>
        <p:spPr>
          <a:xfrm>
            <a:off x="3911432" y="3112568"/>
            <a:ext cx="467023" cy="384201"/>
          </a:xfrm>
          <a:prstGeom prst="leftArrow">
            <a:avLst>
              <a:gd name="adj1" fmla="val 46000"/>
              <a:gd name="adj2" fmla="val 64000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Google Shape;1892;p5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3189503">
            <a:off x="3643311" y="102165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54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530485" y="23533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54"/>
          <p:cNvGrpSpPr/>
          <p:nvPr/>
        </p:nvGrpSpPr>
        <p:grpSpPr>
          <a:xfrm>
            <a:off x="1114333" y="1473875"/>
            <a:ext cx="3800100" cy="2456400"/>
            <a:chOff x="1054175" y="1473875"/>
            <a:chExt cx="3800100" cy="2456400"/>
          </a:xfrm>
        </p:grpSpPr>
        <p:sp>
          <p:nvSpPr>
            <p:cNvPr id="1895" name="Google Shape;1895;p54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9" name="Google Shape;1899;p54"/>
          <p:cNvSpPr txBox="1">
            <a:spLocks noGrp="1"/>
          </p:cNvSpPr>
          <p:nvPr>
            <p:ph type="title"/>
          </p:nvPr>
        </p:nvSpPr>
        <p:spPr>
          <a:xfrm>
            <a:off x="5026799" y="1720586"/>
            <a:ext cx="3690029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</a:pPr>
            <a:r>
              <a:rPr lang="en-US" sz="4400" dirty="0"/>
              <a:t>The Article</a:t>
            </a:r>
            <a:endParaRPr sz="1100" dirty="0"/>
          </a:p>
        </p:txBody>
      </p:sp>
      <p:sp>
        <p:nvSpPr>
          <p:cNvPr id="1900" name="Google Shape;1900;p54"/>
          <p:cNvSpPr txBox="1">
            <a:spLocks noGrp="1"/>
          </p:cNvSpPr>
          <p:nvPr>
            <p:ph type="subTitle" idx="1"/>
          </p:nvPr>
        </p:nvSpPr>
        <p:spPr>
          <a:xfrm>
            <a:off x="5106610" y="2656931"/>
            <a:ext cx="35967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focuses on improving the accuracy and reliability of </a:t>
            </a:r>
            <a:r>
              <a:rPr lang="en-US" b="1" dirty="0"/>
              <a:t>histopathologic cancer detection</a:t>
            </a:r>
            <a:r>
              <a:rPr lang="en-US" dirty="0"/>
              <a:t> using </a:t>
            </a:r>
            <a:r>
              <a:rPr lang="en-US" b="1" dirty="0"/>
              <a:t>deep learning</a:t>
            </a:r>
            <a:r>
              <a:rPr lang="en-US" dirty="0"/>
              <a:t> techniques.</a:t>
            </a:r>
            <a:endParaRPr lang="en-US" sz="1400" dirty="0"/>
          </a:p>
        </p:txBody>
      </p:sp>
      <p:grpSp>
        <p:nvGrpSpPr>
          <p:cNvPr id="1901" name="Google Shape;1901;p54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902" name="Google Shape;1902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54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905" name="Google Shape;1905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4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908" name="Google Shape;1908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0" name="Google Shape;1910;p54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54"/>
          <p:cNvPicPr preferRelativeResize="0"/>
          <p:nvPr/>
        </p:nvPicPr>
        <p:blipFill>
          <a:blip r:embed="rId6"/>
          <a:srcRect l="1237" r="1237"/>
          <a:stretch/>
        </p:blipFill>
        <p:spPr>
          <a:xfrm>
            <a:off x="1408210" y="1764589"/>
            <a:ext cx="3105084" cy="1847198"/>
          </a:xfrm>
          <a:prstGeom prst="round2SameRect">
            <a:avLst>
              <a:gd name="adj1" fmla="val 9764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2" name="Google Shape;1912;p54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8788535">
            <a:off x="4528226" y="3545437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892;p54">
            <a:extLst>
              <a:ext uri="{FF2B5EF4-FFF2-40B4-BE49-F238E27FC236}">
                <a16:creationId xmlns:a16="http://schemas.microsoft.com/office/drawing/2014/main" id="{538E55E1-8A6D-1722-2B09-3A91AF876A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3189503">
            <a:off x="-2536842" y="-1559344"/>
            <a:ext cx="4203731" cy="40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0D4DF-70F1-62D5-0DE7-76F8DD06C4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344" y="2329921"/>
            <a:ext cx="2975274" cy="6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9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3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944203" y="2151015"/>
            <a:ext cx="2828563" cy="31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38"/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-39070" y="3306848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1520" y="360446"/>
            <a:ext cx="545174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PatchCamelyon</a:t>
            </a:r>
            <a:r>
              <a:rPr lang="en-US" dirty="0"/>
              <a:t> (</a:t>
            </a:r>
            <a:r>
              <a:rPr lang="en-US" dirty="0" err="1"/>
              <a:t>PCam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-39070" y="913369"/>
            <a:ext cx="9027294" cy="1417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Dataset:</a:t>
            </a:r>
            <a:r>
              <a:rPr lang="en-US" dirty="0"/>
              <a:t> </a:t>
            </a:r>
            <a:r>
              <a:rPr lang="en-US" b="1" dirty="0" err="1"/>
              <a:t>PatchCamelyon</a:t>
            </a:r>
            <a:r>
              <a:rPr lang="en-US" b="1" dirty="0"/>
              <a:t> (</a:t>
            </a:r>
            <a:r>
              <a:rPr lang="en-US" b="1" dirty="0" err="1"/>
              <a:t>PCam</a:t>
            </a:r>
            <a:r>
              <a:rPr lang="en-US" b="1" dirty="0"/>
              <a:t>)</a:t>
            </a:r>
            <a:r>
              <a:rPr lang="en-US" dirty="0"/>
              <a:t> with </a:t>
            </a:r>
            <a:r>
              <a:rPr lang="en-US" b="1" dirty="0"/>
              <a:t>220,025 color images</a:t>
            </a:r>
            <a:r>
              <a:rPr lang="en-US" dirty="0"/>
              <a:t> (96x96 pixels) of lymph node sections.</a:t>
            </a:r>
          </a:p>
          <a:p>
            <a:r>
              <a:rPr lang="en-US" b="1" dirty="0"/>
              <a:t>Labels:</a:t>
            </a:r>
            <a:r>
              <a:rPr lang="en-US" dirty="0"/>
              <a:t> Binary labels (positive = metastatic tissue, negative = no metastatic tissue); focus on the central 32x32 pixel region.</a:t>
            </a:r>
          </a:p>
          <a:p>
            <a:r>
              <a:rPr lang="en-US" b="1" dirty="0"/>
              <a:t>Split:</a:t>
            </a:r>
            <a:r>
              <a:rPr lang="en-US" dirty="0"/>
              <a:t> </a:t>
            </a:r>
            <a:r>
              <a:rPr lang="en-US" b="1" dirty="0"/>
              <a:t>Train Set:</a:t>
            </a:r>
            <a:r>
              <a:rPr lang="en-US" dirty="0"/>
              <a:t> 165,018 images; </a:t>
            </a:r>
            <a:r>
              <a:rPr lang="en-US" b="1" dirty="0"/>
              <a:t>Test Set:</a:t>
            </a:r>
            <a:r>
              <a:rPr lang="en-US" dirty="0"/>
              <a:t> 55,007 images.</a:t>
            </a:r>
          </a:p>
          <a:p>
            <a:r>
              <a:rPr lang="en-US" b="1" dirty="0"/>
              <a:t>Purpose:</a:t>
            </a:r>
            <a:r>
              <a:rPr lang="en-US" dirty="0"/>
              <a:t> Benchmark dataset for training and evaluating deep learning models in </a:t>
            </a:r>
            <a:r>
              <a:rPr lang="en-US" b="1" dirty="0"/>
              <a:t>histopathologic cancer detection</a:t>
            </a:r>
            <a:r>
              <a:rPr lang="en-US" dirty="0"/>
              <a:t>.</a:t>
            </a:r>
          </a:p>
        </p:txBody>
      </p:sp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7967950" y="2517947"/>
            <a:ext cx="652201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29110" y="39930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5827783" y="666503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PCam Dataset | Papers With Code">
            <a:extLst>
              <a:ext uri="{FF2B5EF4-FFF2-40B4-BE49-F238E27FC236}">
                <a16:creationId xmlns:a16="http://schemas.microsoft.com/office/drawing/2014/main" id="{EE4E72B9-7D5A-FFA5-FFB7-A98B6541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35" y="2798396"/>
            <a:ext cx="6503652" cy="1625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-257504" y="4087628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8">
            <a:alphaModFix/>
          </a:blip>
          <a:srcRect l="18647" t="7960" r="8852" b="8336"/>
          <a:stretch/>
        </p:blipFill>
        <p:spPr>
          <a:xfrm rot="-1152297">
            <a:off x="7473448" y="3946143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709618" y="-56112"/>
            <a:ext cx="652200" cy="616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75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02</a:t>
            </a:r>
            <a:endParaRPr dirty="0"/>
          </a:p>
        </p:txBody>
      </p:sp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1075907" y="2983239"/>
            <a:ext cx="7517977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lang="en-US" sz="4000" dirty="0"/>
              <a:t>THE NEED FOR REJECTION</a:t>
            </a: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45" y="3675446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21034681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810869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Background &amp; Motivation 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78;p39">
            <a:extLst>
              <a:ext uri="{FF2B5EF4-FFF2-40B4-BE49-F238E27FC236}">
                <a16:creationId xmlns:a16="http://schemas.microsoft.com/office/drawing/2014/main" id="{0269754C-EA1F-AFB7-F452-DB7103EDCC48}"/>
              </a:ext>
            </a:extLst>
          </p:cNvPr>
          <p:cNvGrpSpPr/>
          <p:nvPr/>
        </p:nvGrpSpPr>
        <p:grpSpPr>
          <a:xfrm>
            <a:off x="4214140" y="2239360"/>
            <a:ext cx="76825" cy="76800"/>
            <a:chOff x="3104875" y="1099400"/>
            <a:chExt cx="76825" cy="76800"/>
          </a:xfrm>
        </p:grpSpPr>
        <p:sp>
          <p:nvSpPr>
            <p:cNvPr id="3" name="Google Shape;1379;p39">
              <a:extLst>
                <a:ext uri="{FF2B5EF4-FFF2-40B4-BE49-F238E27FC236}">
                  <a16:creationId xmlns:a16="http://schemas.microsoft.com/office/drawing/2014/main" id="{675DBA08-E564-72AC-61BB-0A3BC28655E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80;p39">
              <a:extLst>
                <a:ext uri="{FF2B5EF4-FFF2-40B4-BE49-F238E27FC236}">
                  <a16:creationId xmlns:a16="http://schemas.microsoft.com/office/drawing/2014/main" id="{498EB4AC-4535-B343-0150-5C11E0A4AC8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oogle Shape;1388;p40">
            <a:extLst>
              <a:ext uri="{FF2B5EF4-FFF2-40B4-BE49-F238E27FC236}">
                <a16:creationId xmlns:a16="http://schemas.microsoft.com/office/drawing/2014/main" id="{05E73392-7CD5-E031-4EF9-C1140A6479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2743568" y="2585774"/>
            <a:ext cx="4710300" cy="4930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50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5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8788535">
            <a:off x="4339970" y="4278294"/>
            <a:ext cx="917219" cy="86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54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7467177" y="52489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54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3729213">
            <a:off x="-523380" y="4615939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54"/>
          <p:cNvGrpSpPr/>
          <p:nvPr/>
        </p:nvGrpSpPr>
        <p:grpSpPr>
          <a:xfrm>
            <a:off x="5222425" y="2456427"/>
            <a:ext cx="3800100" cy="2456400"/>
            <a:chOff x="1054175" y="1473875"/>
            <a:chExt cx="3800100" cy="2456400"/>
          </a:xfrm>
        </p:grpSpPr>
        <p:sp>
          <p:nvSpPr>
            <p:cNvPr id="1895" name="Google Shape;1895;p54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1900;p54"/>
          <p:cNvSpPr txBox="1">
            <a:spLocks noGrp="1"/>
          </p:cNvSpPr>
          <p:nvPr>
            <p:ph type="subTitle" idx="1"/>
          </p:nvPr>
        </p:nvSpPr>
        <p:spPr>
          <a:xfrm>
            <a:off x="-88406" y="767046"/>
            <a:ext cx="5412531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The article explores the use of </a:t>
            </a:r>
            <a:r>
              <a:rPr lang="en-US" b="1" dirty="0"/>
              <a:t>deep learning</a:t>
            </a:r>
            <a:r>
              <a:rPr lang="en-US" dirty="0"/>
              <a:t> for improving the accuracy of </a:t>
            </a:r>
            <a:r>
              <a:rPr lang="en-US" b="1" dirty="0"/>
              <a:t>histopathologic cancer detection</a:t>
            </a:r>
            <a:r>
              <a:rPr lang="en-US" dirty="0"/>
              <a:t> from </a:t>
            </a:r>
            <a:r>
              <a:rPr lang="en-US" b="1" dirty="0"/>
              <a:t>HE-stained histopathological images</a:t>
            </a:r>
            <a:r>
              <a:rPr lang="en-US" dirty="0"/>
              <a:t>.</a:t>
            </a:r>
          </a:p>
          <a:p>
            <a:pPr marL="139700" indent="0"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It evaluates models such as </a:t>
            </a:r>
            <a:r>
              <a:rPr lang="en-US" b="1" dirty="0"/>
              <a:t>Multi-Layer Perceptron (MLP)</a:t>
            </a:r>
            <a:r>
              <a:rPr lang="en-US" dirty="0"/>
              <a:t>, </a:t>
            </a:r>
            <a:r>
              <a:rPr lang="en-US" b="1" dirty="0"/>
              <a:t>Convolutional Neural Networks (CNNs)</a:t>
            </a:r>
            <a:r>
              <a:rPr lang="en-US" dirty="0"/>
              <a:t>, and advanced architectures like </a:t>
            </a:r>
            <a:r>
              <a:rPr lang="en-US" b="1" dirty="0"/>
              <a:t>ResNet50</a:t>
            </a:r>
            <a:r>
              <a:rPr lang="en-US" dirty="0"/>
              <a:t> and </a:t>
            </a:r>
            <a:r>
              <a:rPr lang="en-US" b="1" dirty="0" err="1"/>
              <a:t>InceptionNet</a:t>
            </a:r>
            <a:r>
              <a:rPr lang="en-US" dirty="0"/>
              <a:t> with </a:t>
            </a:r>
            <a:r>
              <a:rPr lang="en-US" b="1" dirty="0"/>
              <a:t>data augmentation</a:t>
            </a:r>
            <a:r>
              <a:rPr lang="en-US" dirty="0"/>
              <a:t>, showing that ResNet50 achieves state-of-the-art performance.</a:t>
            </a:r>
          </a:p>
          <a:p>
            <a:pPr marL="139700" indent="0" algn="l"/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1901" name="Google Shape;1901;p54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902" name="Google Shape;1902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54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905" name="Google Shape;1905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4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908" name="Google Shape;1908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1" name="Google Shape;1911;p54"/>
          <p:cNvPicPr preferRelativeResize="0"/>
          <p:nvPr/>
        </p:nvPicPr>
        <p:blipFill>
          <a:blip r:embed="rId6"/>
          <a:srcRect l="1237" r="1237"/>
          <a:stretch/>
        </p:blipFill>
        <p:spPr>
          <a:xfrm>
            <a:off x="5516302" y="2747141"/>
            <a:ext cx="3105084" cy="1847198"/>
          </a:xfrm>
          <a:prstGeom prst="round2SameRect">
            <a:avLst>
              <a:gd name="adj1" fmla="val 9764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Google Shape;1892;p54">
            <a:extLst>
              <a:ext uri="{FF2B5EF4-FFF2-40B4-BE49-F238E27FC236}">
                <a16:creationId xmlns:a16="http://schemas.microsoft.com/office/drawing/2014/main" id="{538E55E1-8A6D-1722-2B09-3A91AF876A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-3770521" y="1690298"/>
            <a:ext cx="4203731" cy="40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0D4DF-70F1-62D5-0DE7-76F8DD06C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436" y="3312473"/>
            <a:ext cx="2975274" cy="629529"/>
          </a:xfrm>
          <a:prstGeom prst="rect">
            <a:avLst/>
          </a:prstGeom>
        </p:spPr>
      </p:pic>
      <p:sp>
        <p:nvSpPr>
          <p:cNvPr id="5" name="Google Shape;1899;p54">
            <a:extLst>
              <a:ext uri="{FF2B5EF4-FFF2-40B4-BE49-F238E27FC236}">
                <a16:creationId xmlns:a16="http://schemas.microsoft.com/office/drawing/2014/main" id="{8789A86F-F26E-0D58-347E-9906699B4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508" y="-258950"/>
            <a:ext cx="10849856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</a:pPr>
            <a:r>
              <a:rPr lang="en-US" sz="3600" dirty="0"/>
              <a:t>Histopathologic Cancer Detection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F3E25-6C21-D740-6847-8A46FED1D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374" y="1161542"/>
            <a:ext cx="3557429" cy="1018497"/>
          </a:xfrm>
          <a:prstGeom prst="rect">
            <a:avLst/>
          </a:prstGeom>
        </p:spPr>
      </p:pic>
      <p:pic>
        <p:nvPicPr>
          <p:cNvPr id="1910" name="Google Shape;1910;p54"/>
          <p:cNvPicPr preferRelativeResize="0"/>
          <p:nvPr/>
        </p:nvPicPr>
        <p:blipFill rotWithShape="1">
          <a:blip r:embed="rId9">
            <a:alphaModFix/>
          </a:blip>
          <a:srcRect l="15236" r="10474"/>
          <a:stretch/>
        </p:blipFill>
        <p:spPr>
          <a:xfrm rot="-8866461">
            <a:off x="8556734" y="1691821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D54AD55-7713-D533-F621-DE569520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9" y="3336750"/>
            <a:ext cx="3916244" cy="12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984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715</Words>
  <Application>Microsoft Macintosh PowerPoint</Application>
  <PresentationFormat>On-screen Show (16:9)</PresentationFormat>
  <Paragraphs>97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Nunito Light</vt:lpstr>
      <vt:lpstr>Montserrat Black</vt:lpstr>
      <vt:lpstr>Bebas Neue</vt:lpstr>
      <vt:lpstr>Montserrat</vt:lpstr>
      <vt:lpstr>Anaheim</vt:lpstr>
      <vt:lpstr>Arial</vt:lpstr>
      <vt:lpstr>Artificial Intelligence (AI) Technology Consulting by Slidesgo</vt:lpstr>
      <vt:lpstr>PowerPoint Presentation</vt:lpstr>
      <vt:lpstr>RejectionGate Robust Rejection Mechanism for Reliable Histopathologic Cancer Classification</vt:lpstr>
      <vt:lpstr>TABLE OF CONTENTS</vt:lpstr>
      <vt:lpstr>01</vt:lpstr>
      <vt:lpstr>Histopathologic Cancer Detection</vt:lpstr>
      <vt:lpstr>The Article</vt:lpstr>
      <vt:lpstr>PatchCamelyon (PCam)</vt:lpstr>
      <vt:lpstr>02</vt:lpstr>
      <vt:lpstr>Histopathologic Cancer Detection</vt:lpstr>
      <vt:lpstr>Histopathologic Cancer Detection</vt:lpstr>
      <vt:lpstr>The Lack of Mechanism for Handling Uncertainty</vt:lpstr>
      <vt:lpstr>PowerPoint Presentation</vt:lpstr>
      <vt:lpstr>03</vt:lpstr>
      <vt:lpstr>A SNEAK PEEK</vt:lpstr>
      <vt:lpstr>Image Preprocessing:</vt:lpstr>
      <vt:lpstr>Rejection Cluster:</vt:lpstr>
      <vt:lpstr>Decision Process:</vt:lpstr>
      <vt:lpstr>Trade-off Between Rejection Rate vs Accuracy </vt:lpstr>
      <vt:lpstr>RejectionGate Architecture Flexibility</vt:lpstr>
      <vt:lpstr>04</vt:lpstr>
      <vt:lpstr>Project Milestones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Matan Oz</cp:lastModifiedBy>
  <cp:revision>25</cp:revision>
  <dcterms:modified xsi:type="dcterms:W3CDTF">2024-12-14T12:33:01Z</dcterms:modified>
</cp:coreProperties>
</file>